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89" r:id="rId3"/>
    <p:sldId id="258" r:id="rId4"/>
    <p:sldId id="259" r:id="rId5"/>
    <p:sldId id="260" r:id="rId6"/>
    <p:sldId id="273" r:id="rId7"/>
    <p:sldId id="279" r:id="rId8"/>
    <p:sldId id="290" r:id="rId9"/>
    <p:sldId id="291" r:id="rId10"/>
    <p:sldId id="292" r:id="rId11"/>
    <p:sldId id="293" r:id="rId12"/>
    <p:sldId id="294" r:id="rId13"/>
    <p:sldId id="295" r:id="rId14"/>
    <p:sldId id="269" r:id="rId15"/>
    <p:sldId id="270" r:id="rId16"/>
    <p:sldId id="296" r:id="rId17"/>
    <p:sldId id="285" r:id="rId18"/>
    <p:sldId id="288" r:id="rId19"/>
    <p:sldId id="272" r:id="rId20"/>
    <p:sldId id="261" r:id="rId21"/>
    <p:sldId id="274" r:id="rId22"/>
    <p:sldId id="262" r:id="rId23"/>
    <p:sldId id="263" r:id="rId24"/>
    <p:sldId id="286" r:id="rId25"/>
    <p:sldId id="287" r:id="rId26"/>
  </p:sldIdLst>
  <p:sldSz cx="9144000" cy="6858000" type="screen4x3"/>
  <p:notesSz cx="6807200" cy="9939338"/>
  <p:custShowLst>
    <p:custShow name="Custom Show 1" id="0">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98" d="100"/>
          <a:sy n="98" d="100"/>
        </p:scale>
        <p:origin x="-276" y="36"/>
      </p:cViewPr>
      <p:guideLst>
        <p:guide orient="horz" pos="2160"/>
        <p:guide pos="2880"/>
      </p:guideLst>
    </p:cSldViewPr>
  </p:slideViewPr>
  <p:outlineViewPr>
    <p:cViewPr>
      <p:scale>
        <a:sx n="33" d="100"/>
        <a:sy n="33" d="100"/>
      </p:scale>
      <p:origin x="0" y="1093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786" cy="496967"/>
          </a:xfrm>
          <a:prstGeom prst="rect">
            <a:avLst/>
          </a:prstGeom>
        </p:spPr>
        <p:txBody>
          <a:bodyPr vert="horz" lIns="91842" tIns="45921" rIns="91842" bIns="45921" rtlCol="0"/>
          <a:lstStyle>
            <a:lvl1pPr algn="l">
              <a:defRPr sz="1200"/>
            </a:lvl1pPr>
          </a:lstStyle>
          <a:p>
            <a:endParaRPr lang="en-NZ"/>
          </a:p>
        </p:txBody>
      </p:sp>
      <p:sp>
        <p:nvSpPr>
          <p:cNvPr id="3" name="Date Placeholder 2"/>
          <p:cNvSpPr>
            <a:spLocks noGrp="1"/>
          </p:cNvSpPr>
          <p:nvPr>
            <p:ph type="dt" idx="1"/>
          </p:nvPr>
        </p:nvSpPr>
        <p:spPr>
          <a:xfrm>
            <a:off x="3855839" y="1"/>
            <a:ext cx="2949786" cy="496967"/>
          </a:xfrm>
          <a:prstGeom prst="rect">
            <a:avLst/>
          </a:prstGeom>
        </p:spPr>
        <p:txBody>
          <a:bodyPr vert="horz" lIns="91842" tIns="45921" rIns="91842" bIns="45921" rtlCol="0"/>
          <a:lstStyle>
            <a:lvl1pPr algn="r">
              <a:defRPr sz="1200"/>
            </a:lvl1pPr>
          </a:lstStyle>
          <a:p>
            <a:fld id="{582C2E81-A351-4E9D-AB6B-620775B89064}" type="datetimeFigureOut">
              <a:rPr lang="en-NZ" smtClean="0"/>
              <a:t>11/06/2014</a:t>
            </a:fld>
            <a:endParaRPr lang="en-NZ"/>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842" tIns="45921" rIns="91842" bIns="45921" rtlCol="0" anchor="ctr"/>
          <a:lstStyle/>
          <a:p>
            <a:endParaRPr lang="en-NZ"/>
          </a:p>
        </p:txBody>
      </p:sp>
      <p:sp>
        <p:nvSpPr>
          <p:cNvPr id="5" name="Notes Placeholder 4"/>
          <p:cNvSpPr>
            <a:spLocks noGrp="1"/>
          </p:cNvSpPr>
          <p:nvPr>
            <p:ph type="body" sz="quarter" idx="3"/>
          </p:nvPr>
        </p:nvSpPr>
        <p:spPr>
          <a:xfrm>
            <a:off x="680721" y="4721186"/>
            <a:ext cx="5445760" cy="4472703"/>
          </a:xfrm>
          <a:prstGeom prst="rect">
            <a:avLst/>
          </a:prstGeom>
        </p:spPr>
        <p:txBody>
          <a:bodyPr vert="horz" lIns="91842" tIns="45921" rIns="91842" bIns="4592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1" y="9440647"/>
            <a:ext cx="2949786" cy="496967"/>
          </a:xfrm>
          <a:prstGeom prst="rect">
            <a:avLst/>
          </a:prstGeom>
        </p:spPr>
        <p:txBody>
          <a:bodyPr vert="horz" lIns="91842" tIns="45921" rIns="91842" bIns="45921" rtlCol="0" anchor="b"/>
          <a:lstStyle>
            <a:lvl1pPr algn="l">
              <a:defRPr sz="1200"/>
            </a:lvl1pPr>
          </a:lstStyle>
          <a:p>
            <a:endParaRPr lang="en-NZ"/>
          </a:p>
        </p:txBody>
      </p:sp>
      <p:sp>
        <p:nvSpPr>
          <p:cNvPr id="7" name="Slide Number Placeholder 6"/>
          <p:cNvSpPr>
            <a:spLocks noGrp="1"/>
          </p:cNvSpPr>
          <p:nvPr>
            <p:ph type="sldNum" sz="quarter" idx="5"/>
          </p:nvPr>
        </p:nvSpPr>
        <p:spPr>
          <a:xfrm>
            <a:off x="3855839" y="9440647"/>
            <a:ext cx="2949786" cy="496967"/>
          </a:xfrm>
          <a:prstGeom prst="rect">
            <a:avLst/>
          </a:prstGeom>
        </p:spPr>
        <p:txBody>
          <a:bodyPr vert="horz" lIns="91842" tIns="45921" rIns="91842" bIns="45921" rtlCol="0" anchor="b"/>
          <a:lstStyle>
            <a:lvl1pPr algn="r">
              <a:defRPr sz="1200"/>
            </a:lvl1pPr>
          </a:lstStyle>
          <a:p>
            <a:fld id="{1CFAD80E-F088-40AA-8DF7-DD31F3856B71}" type="slidenum">
              <a:rPr lang="en-NZ" smtClean="0"/>
              <a:t>‹#›</a:t>
            </a:fld>
            <a:endParaRPr lang="en-NZ"/>
          </a:p>
        </p:txBody>
      </p:sp>
    </p:spTree>
    <p:extLst>
      <p:ext uri="{BB962C8B-B14F-4D97-AF65-F5344CB8AC3E}">
        <p14:creationId xmlns:p14="http://schemas.microsoft.com/office/powerpoint/2010/main" val="257158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6219" indent="-287007" eaLnBrk="0" hangingPunct="0">
              <a:defRPr>
                <a:solidFill>
                  <a:schemeClr val="tx1"/>
                </a:solidFill>
                <a:latin typeface="Arial" charset="0"/>
              </a:defRPr>
            </a:lvl2pPr>
            <a:lvl3pPr marL="1148029" indent="-229606" eaLnBrk="0" hangingPunct="0">
              <a:defRPr>
                <a:solidFill>
                  <a:schemeClr val="tx1"/>
                </a:solidFill>
                <a:latin typeface="Arial" charset="0"/>
              </a:defRPr>
            </a:lvl3pPr>
            <a:lvl4pPr marL="1607241" indent="-229606" eaLnBrk="0" hangingPunct="0">
              <a:defRPr>
                <a:solidFill>
                  <a:schemeClr val="tx1"/>
                </a:solidFill>
                <a:latin typeface="Arial" charset="0"/>
              </a:defRPr>
            </a:lvl4pPr>
            <a:lvl5pPr marL="2066453" indent="-229606" eaLnBrk="0" hangingPunct="0">
              <a:defRPr>
                <a:solidFill>
                  <a:schemeClr val="tx1"/>
                </a:solidFill>
                <a:latin typeface="Arial" charset="0"/>
              </a:defRPr>
            </a:lvl5pPr>
            <a:lvl6pPr marL="2525664" indent="-229606" eaLnBrk="0" fontAlgn="base" hangingPunct="0">
              <a:spcBef>
                <a:spcPct val="0"/>
              </a:spcBef>
              <a:spcAft>
                <a:spcPct val="0"/>
              </a:spcAft>
              <a:defRPr>
                <a:solidFill>
                  <a:schemeClr val="tx1"/>
                </a:solidFill>
                <a:latin typeface="Arial" charset="0"/>
              </a:defRPr>
            </a:lvl6pPr>
            <a:lvl7pPr marL="2984876" indent="-229606" eaLnBrk="0" fontAlgn="base" hangingPunct="0">
              <a:spcBef>
                <a:spcPct val="0"/>
              </a:spcBef>
              <a:spcAft>
                <a:spcPct val="0"/>
              </a:spcAft>
              <a:defRPr>
                <a:solidFill>
                  <a:schemeClr val="tx1"/>
                </a:solidFill>
                <a:latin typeface="Arial" charset="0"/>
              </a:defRPr>
            </a:lvl7pPr>
            <a:lvl8pPr marL="3444088" indent="-229606" eaLnBrk="0" fontAlgn="base" hangingPunct="0">
              <a:spcBef>
                <a:spcPct val="0"/>
              </a:spcBef>
              <a:spcAft>
                <a:spcPct val="0"/>
              </a:spcAft>
              <a:defRPr>
                <a:solidFill>
                  <a:schemeClr val="tx1"/>
                </a:solidFill>
                <a:latin typeface="Arial" charset="0"/>
              </a:defRPr>
            </a:lvl8pPr>
            <a:lvl9pPr marL="3903299" indent="-229606" eaLnBrk="0" fontAlgn="base" hangingPunct="0">
              <a:spcBef>
                <a:spcPct val="0"/>
              </a:spcBef>
              <a:spcAft>
                <a:spcPct val="0"/>
              </a:spcAft>
              <a:defRPr>
                <a:solidFill>
                  <a:schemeClr val="tx1"/>
                </a:solidFill>
                <a:latin typeface="Arial" charset="0"/>
              </a:defRPr>
            </a:lvl9pPr>
          </a:lstStyle>
          <a:p>
            <a:pPr eaLnBrk="1" hangingPunct="1"/>
            <a:fld id="{4C21AD78-8DB3-4B0C-9807-1CD6E2E1E7C0}" type="slidenum">
              <a:rPr lang="en-AU"/>
              <a:pPr eaLnBrk="1" hangingPunct="1"/>
              <a:t>1</a:t>
            </a:fld>
            <a:endParaRPr lang="en-AU"/>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AU"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6219" indent="-287007" eaLnBrk="0" hangingPunct="0">
              <a:defRPr>
                <a:solidFill>
                  <a:schemeClr val="tx1"/>
                </a:solidFill>
                <a:latin typeface="Arial" charset="0"/>
              </a:defRPr>
            </a:lvl2pPr>
            <a:lvl3pPr marL="1148029" indent="-229606" eaLnBrk="0" hangingPunct="0">
              <a:defRPr>
                <a:solidFill>
                  <a:schemeClr val="tx1"/>
                </a:solidFill>
                <a:latin typeface="Arial" charset="0"/>
              </a:defRPr>
            </a:lvl3pPr>
            <a:lvl4pPr marL="1607241" indent="-229606" eaLnBrk="0" hangingPunct="0">
              <a:defRPr>
                <a:solidFill>
                  <a:schemeClr val="tx1"/>
                </a:solidFill>
                <a:latin typeface="Arial" charset="0"/>
              </a:defRPr>
            </a:lvl4pPr>
            <a:lvl5pPr marL="2066453" indent="-229606" eaLnBrk="0" hangingPunct="0">
              <a:defRPr>
                <a:solidFill>
                  <a:schemeClr val="tx1"/>
                </a:solidFill>
                <a:latin typeface="Arial" charset="0"/>
              </a:defRPr>
            </a:lvl5pPr>
            <a:lvl6pPr marL="2525664" indent="-229606" eaLnBrk="0" fontAlgn="base" hangingPunct="0">
              <a:spcBef>
                <a:spcPct val="0"/>
              </a:spcBef>
              <a:spcAft>
                <a:spcPct val="0"/>
              </a:spcAft>
              <a:defRPr>
                <a:solidFill>
                  <a:schemeClr val="tx1"/>
                </a:solidFill>
                <a:latin typeface="Arial" charset="0"/>
              </a:defRPr>
            </a:lvl6pPr>
            <a:lvl7pPr marL="2984876" indent="-229606" eaLnBrk="0" fontAlgn="base" hangingPunct="0">
              <a:spcBef>
                <a:spcPct val="0"/>
              </a:spcBef>
              <a:spcAft>
                <a:spcPct val="0"/>
              </a:spcAft>
              <a:defRPr>
                <a:solidFill>
                  <a:schemeClr val="tx1"/>
                </a:solidFill>
                <a:latin typeface="Arial" charset="0"/>
              </a:defRPr>
            </a:lvl7pPr>
            <a:lvl8pPr marL="3444088" indent="-229606" eaLnBrk="0" fontAlgn="base" hangingPunct="0">
              <a:spcBef>
                <a:spcPct val="0"/>
              </a:spcBef>
              <a:spcAft>
                <a:spcPct val="0"/>
              </a:spcAft>
              <a:defRPr>
                <a:solidFill>
                  <a:schemeClr val="tx1"/>
                </a:solidFill>
                <a:latin typeface="Arial" charset="0"/>
              </a:defRPr>
            </a:lvl8pPr>
            <a:lvl9pPr marL="3903299" indent="-229606" eaLnBrk="0" fontAlgn="base" hangingPunct="0">
              <a:spcBef>
                <a:spcPct val="0"/>
              </a:spcBef>
              <a:spcAft>
                <a:spcPct val="0"/>
              </a:spcAft>
              <a:defRPr>
                <a:solidFill>
                  <a:schemeClr val="tx1"/>
                </a:solidFill>
                <a:latin typeface="Arial" charset="0"/>
              </a:defRPr>
            </a:lvl9pPr>
          </a:lstStyle>
          <a:p>
            <a:pPr eaLnBrk="1" hangingPunct="1"/>
            <a:fld id="{3E0C0C51-580C-4864-8AAE-47502E83BA0F}" type="slidenum">
              <a:rPr lang="en-AU"/>
              <a:pPr eaLnBrk="1" hangingPunct="1"/>
              <a:t>3</a:t>
            </a:fld>
            <a:endParaRPr lang="en-AU"/>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AU"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6219" indent="-287007" eaLnBrk="0" hangingPunct="0">
              <a:defRPr>
                <a:solidFill>
                  <a:schemeClr val="tx1"/>
                </a:solidFill>
                <a:latin typeface="Arial" charset="0"/>
              </a:defRPr>
            </a:lvl2pPr>
            <a:lvl3pPr marL="1148029" indent="-229606" eaLnBrk="0" hangingPunct="0">
              <a:defRPr>
                <a:solidFill>
                  <a:schemeClr val="tx1"/>
                </a:solidFill>
                <a:latin typeface="Arial" charset="0"/>
              </a:defRPr>
            </a:lvl3pPr>
            <a:lvl4pPr marL="1607241" indent="-229606" eaLnBrk="0" hangingPunct="0">
              <a:defRPr>
                <a:solidFill>
                  <a:schemeClr val="tx1"/>
                </a:solidFill>
                <a:latin typeface="Arial" charset="0"/>
              </a:defRPr>
            </a:lvl4pPr>
            <a:lvl5pPr marL="2066453" indent="-229606" eaLnBrk="0" hangingPunct="0">
              <a:defRPr>
                <a:solidFill>
                  <a:schemeClr val="tx1"/>
                </a:solidFill>
                <a:latin typeface="Arial" charset="0"/>
              </a:defRPr>
            </a:lvl5pPr>
            <a:lvl6pPr marL="2525664" indent="-229606" eaLnBrk="0" fontAlgn="base" hangingPunct="0">
              <a:spcBef>
                <a:spcPct val="0"/>
              </a:spcBef>
              <a:spcAft>
                <a:spcPct val="0"/>
              </a:spcAft>
              <a:defRPr>
                <a:solidFill>
                  <a:schemeClr val="tx1"/>
                </a:solidFill>
                <a:latin typeface="Arial" charset="0"/>
              </a:defRPr>
            </a:lvl6pPr>
            <a:lvl7pPr marL="2984876" indent="-229606" eaLnBrk="0" fontAlgn="base" hangingPunct="0">
              <a:spcBef>
                <a:spcPct val="0"/>
              </a:spcBef>
              <a:spcAft>
                <a:spcPct val="0"/>
              </a:spcAft>
              <a:defRPr>
                <a:solidFill>
                  <a:schemeClr val="tx1"/>
                </a:solidFill>
                <a:latin typeface="Arial" charset="0"/>
              </a:defRPr>
            </a:lvl7pPr>
            <a:lvl8pPr marL="3444088" indent="-229606" eaLnBrk="0" fontAlgn="base" hangingPunct="0">
              <a:spcBef>
                <a:spcPct val="0"/>
              </a:spcBef>
              <a:spcAft>
                <a:spcPct val="0"/>
              </a:spcAft>
              <a:defRPr>
                <a:solidFill>
                  <a:schemeClr val="tx1"/>
                </a:solidFill>
                <a:latin typeface="Arial" charset="0"/>
              </a:defRPr>
            </a:lvl8pPr>
            <a:lvl9pPr marL="3903299" indent="-229606" eaLnBrk="0" fontAlgn="base" hangingPunct="0">
              <a:spcBef>
                <a:spcPct val="0"/>
              </a:spcBef>
              <a:spcAft>
                <a:spcPct val="0"/>
              </a:spcAft>
              <a:defRPr>
                <a:solidFill>
                  <a:schemeClr val="tx1"/>
                </a:solidFill>
                <a:latin typeface="Arial" charset="0"/>
              </a:defRPr>
            </a:lvl9pPr>
          </a:lstStyle>
          <a:p>
            <a:pPr eaLnBrk="1" hangingPunct="1"/>
            <a:fld id="{C16FFE2F-7EC7-46D8-8842-C2333AAF4A21}" type="slidenum">
              <a:rPr lang="en-AU"/>
              <a:pPr eaLnBrk="1" hangingPunct="1"/>
              <a:t>4</a:t>
            </a:fld>
            <a:endParaRPr lang="en-AU"/>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lnSpc>
                <a:spcPct val="80000"/>
              </a:lnSpc>
            </a:pPr>
            <a:endParaRPr lang="en-AU" sz="9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46219" indent="-287007" eaLnBrk="0" hangingPunct="0">
              <a:defRPr>
                <a:solidFill>
                  <a:schemeClr val="tx1"/>
                </a:solidFill>
                <a:latin typeface="Arial" charset="0"/>
              </a:defRPr>
            </a:lvl2pPr>
            <a:lvl3pPr marL="1148029" indent="-229606" eaLnBrk="0" hangingPunct="0">
              <a:defRPr>
                <a:solidFill>
                  <a:schemeClr val="tx1"/>
                </a:solidFill>
                <a:latin typeface="Arial" charset="0"/>
              </a:defRPr>
            </a:lvl3pPr>
            <a:lvl4pPr marL="1607241" indent="-229606" eaLnBrk="0" hangingPunct="0">
              <a:defRPr>
                <a:solidFill>
                  <a:schemeClr val="tx1"/>
                </a:solidFill>
                <a:latin typeface="Arial" charset="0"/>
              </a:defRPr>
            </a:lvl4pPr>
            <a:lvl5pPr marL="2066453" indent="-229606" eaLnBrk="0" hangingPunct="0">
              <a:defRPr>
                <a:solidFill>
                  <a:schemeClr val="tx1"/>
                </a:solidFill>
                <a:latin typeface="Arial" charset="0"/>
              </a:defRPr>
            </a:lvl5pPr>
            <a:lvl6pPr marL="2525664" indent="-229606" eaLnBrk="0" fontAlgn="base" hangingPunct="0">
              <a:spcBef>
                <a:spcPct val="0"/>
              </a:spcBef>
              <a:spcAft>
                <a:spcPct val="0"/>
              </a:spcAft>
              <a:defRPr>
                <a:solidFill>
                  <a:schemeClr val="tx1"/>
                </a:solidFill>
                <a:latin typeface="Arial" charset="0"/>
              </a:defRPr>
            </a:lvl6pPr>
            <a:lvl7pPr marL="2984876" indent="-229606" eaLnBrk="0" fontAlgn="base" hangingPunct="0">
              <a:spcBef>
                <a:spcPct val="0"/>
              </a:spcBef>
              <a:spcAft>
                <a:spcPct val="0"/>
              </a:spcAft>
              <a:defRPr>
                <a:solidFill>
                  <a:schemeClr val="tx1"/>
                </a:solidFill>
                <a:latin typeface="Arial" charset="0"/>
              </a:defRPr>
            </a:lvl7pPr>
            <a:lvl8pPr marL="3444088" indent="-229606" eaLnBrk="0" fontAlgn="base" hangingPunct="0">
              <a:spcBef>
                <a:spcPct val="0"/>
              </a:spcBef>
              <a:spcAft>
                <a:spcPct val="0"/>
              </a:spcAft>
              <a:defRPr>
                <a:solidFill>
                  <a:schemeClr val="tx1"/>
                </a:solidFill>
                <a:latin typeface="Arial" charset="0"/>
              </a:defRPr>
            </a:lvl8pPr>
            <a:lvl9pPr marL="3903299" indent="-229606" eaLnBrk="0" fontAlgn="base" hangingPunct="0">
              <a:spcBef>
                <a:spcPct val="0"/>
              </a:spcBef>
              <a:spcAft>
                <a:spcPct val="0"/>
              </a:spcAft>
              <a:defRPr>
                <a:solidFill>
                  <a:schemeClr val="tx1"/>
                </a:solidFill>
                <a:latin typeface="Arial" charset="0"/>
              </a:defRPr>
            </a:lvl9pPr>
          </a:lstStyle>
          <a:p>
            <a:pPr eaLnBrk="1" hangingPunct="1"/>
            <a:fld id="{185805CA-D03A-414C-815C-FB738C0F665D}" type="slidenum">
              <a:rPr lang="en-AU"/>
              <a:pPr eaLnBrk="1" hangingPunct="1"/>
              <a:t>5</a:t>
            </a:fld>
            <a:endParaRPr lang="en-AU"/>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AU"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BAE4D6A1-EF3D-466C-84F5-E4C8FFFEE841}" type="datetimeFigureOut">
              <a:rPr lang="en-NZ" smtClean="0"/>
              <a:t>11/06/2014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1527562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AE4D6A1-EF3D-466C-84F5-E4C8FFFEE841}" type="datetimeFigureOut">
              <a:rPr lang="en-NZ" smtClean="0"/>
              <a:t>11/06/2014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1569683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AE4D6A1-EF3D-466C-84F5-E4C8FFFEE841}" type="datetimeFigureOut">
              <a:rPr lang="en-NZ" smtClean="0"/>
              <a:t>11/06/2014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336436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BAE4D6A1-EF3D-466C-84F5-E4C8FFFEE841}" type="datetimeFigureOut">
              <a:rPr lang="en-NZ" smtClean="0"/>
              <a:t>11/06/2014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2858247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E4D6A1-EF3D-466C-84F5-E4C8FFFEE841}" type="datetimeFigureOut">
              <a:rPr lang="en-NZ" smtClean="0"/>
              <a:t>11/06/2014</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987260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BAE4D6A1-EF3D-466C-84F5-E4C8FFFEE841}" type="datetimeFigureOut">
              <a:rPr lang="en-NZ" smtClean="0"/>
              <a:t>11/06/2014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1462249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BAE4D6A1-EF3D-466C-84F5-E4C8FFFEE841}" type="datetimeFigureOut">
              <a:rPr lang="en-NZ" smtClean="0"/>
              <a:t>11/06/2014</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280780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BAE4D6A1-EF3D-466C-84F5-E4C8FFFEE841}" type="datetimeFigureOut">
              <a:rPr lang="en-NZ" smtClean="0"/>
              <a:t>11/06/2014</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3701716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E4D6A1-EF3D-466C-84F5-E4C8FFFEE841}" type="datetimeFigureOut">
              <a:rPr lang="en-NZ" smtClean="0"/>
              <a:t>11/06/2014</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3579859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4D6A1-EF3D-466C-84F5-E4C8FFFEE841}" type="datetimeFigureOut">
              <a:rPr lang="en-NZ" smtClean="0"/>
              <a:t>11/06/2014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1296371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E4D6A1-EF3D-466C-84F5-E4C8FFFEE841}" type="datetimeFigureOut">
              <a:rPr lang="en-NZ" smtClean="0"/>
              <a:t>11/06/2014</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EAD5FA7-3938-4A09-8626-49CF39674801}" type="slidenum">
              <a:rPr lang="en-NZ" smtClean="0"/>
              <a:t>‹#›</a:t>
            </a:fld>
            <a:endParaRPr lang="en-NZ"/>
          </a:p>
        </p:txBody>
      </p:sp>
    </p:spTree>
    <p:extLst>
      <p:ext uri="{BB962C8B-B14F-4D97-AF65-F5344CB8AC3E}">
        <p14:creationId xmlns:p14="http://schemas.microsoft.com/office/powerpoint/2010/main" val="582564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E4D6A1-EF3D-466C-84F5-E4C8FFFEE841}" type="datetimeFigureOut">
              <a:rPr lang="en-NZ" smtClean="0"/>
              <a:t>11/06/2014</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AD5FA7-3938-4A09-8626-49CF39674801}" type="slidenum">
              <a:rPr lang="en-NZ" smtClean="0"/>
              <a:t>‹#›</a:t>
            </a:fld>
            <a:endParaRPr lang="en-NZ"/>
          </a:p>
        </p:txBody>
      </p:sp>
    </p:spTree>
    <p:extLst>
      <p:ext uri="{BB962C8B-B14F-4D97-AF65-F5344CB8AC3E}">
        <p14:creationId xmlns:p14="http://schemas.microsoft.com/office/powerpoint/2010/main" val="842637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png"/><Relationship Id="rId4" Type="http://schemas.openxmlformats.org/officeDocument/2006/relationships/oleObject" Target="../embeddings/oleObject9.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png"/><Relationship Id="rId4" Type="http://schemas.openxmlformats.org/officeDocument/2006/relationships/oleObject" Target="../embeddings/oleObject11.bin"/></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1.png"/><Relationship Id="rId4" Type="http://schemas.openxmlformats.org/officeDocument/2006/relationships/oleObject" Target="../embeddings/oleObject12.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cid:image001.png@01CF7B55.DBDD8C40" TargetMode="External"/><Relationship Id="rId5" Type="http://schemas.openxmlformats.org/officeDocument/2006/relationships/image" Target="../media/image8.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png"/><Relationship Id="rId5" Type="http://schemas.openxmlformats.org/officeDocument/2006/relationships/oleObject" Target="../embeddings/oleObject3.bin"/><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1.png"/><Relationship Id="rId4"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1.png"/><Relationship Id="rId4" Type="http://schemas.openxmlformats.org/officeDocument/2006/relationships/oleObject" Target="../embeddings/oleObject5.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0425"/>
            <a:ext cx="7772400" cy="2594719"/>
          </a:xfrm>
        </p:spPr>
        <p:txBody>
          <a:bodyPr>
            <a:normAutofit fontScale="90000"/>
          </a:bodyPr>
          <a:lstStyle/>
          <a:p>
            <a:pPr eaLnBrk="1" hangingPunct="1"/>
            <a:r>
              <a:rPr lang="en-US" dirty="0" smtClean="0"/>
              <a:t/>
            </a:r>
            <a:br>
              <a:rPr lang="en-US" dirty="0" smtClean="0"/>
            </a:br>
            <a:r>
              <a:rPr lang="en-US" dirty="0" smtClean="0"/>
              <a:t>Midland Region Primary Healthcare </a:t>
            </a:r>
            <a:br>
              <a:rPr lang="en-US" dirty="0" smtClean="0"/>
            </a:br>
            <a:r>
              <a:rPr lang="en-US" dirty="0" smtClean="0"/>
              <a:t>Forum </a:t>
            </a:r>
            <a:br>
              <a:rPr lang="en-US" dirty="0" smtClean="0"/>
            </a:br>
            <a:r>
              <a:rPr lang="en-US" dirty="0" smtClean="0"/>
              <a:t>30 May 2014</a:t>
            </a:r>
            <a:br>
              <a:rPr lang="en-US" dirty="0" smtClean="0"/>
            </a:br>
            <a:endParaRPr lang="en-AU" dirty="0" smtClean="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NZ"/>
          </a:p>
        </p:txBody>
      </p:sp>
      <p:graphicFrame>
        <p:nvGraphicFramePr>
          <p:cNvPr id="3" name="Object 2"/>
          <p:cNvGraphicFramePr>
            <a:graphicFrameLocks noChangeAspect="1"/>
          </p:cNvGraphicFramePr>
          <p:nvPr>
            <p:extLst>
              <p:ext uri="{D42A27DB-BD31-4B8C-83A1-F6EECF244321}">
                <p14:modId xmlns:p14="http://schemas.microsoft.com/office/powerpoint/2010/main" val="3364405124"/>
              </p:ext>
            </p:extLst>
          </p:nvPr>
        </p:nvGraphicFramePr>
        <p:xfrm>
          <a:off x="110403" y="94217"/>
          <a:ext cx="2481884" cy="603439"/>
        </p:xfrm>
        <a:graphic>
          <a:graphicData uri="http://schemas.openxmlformats.org/presentationml/2006/ole">
            <mc:AlternateContent xmlns:mc="http://schemas.openxmlformats.org/markup-compatibility/2006">
              <mc:Choice xmlns:v="urn:schemas-microsoft-com:vml" Requires="v">
                <p:oleObj spid="_x0000_s1055" r:id="rId4" imgW="8209524" imgH="1980952" progId="MSPhotoEd.3">
                  <p:embed/>
                </p:oleObj>
              </mc:Choice>
              <mc:Fallback>
                <p:oleObj r:id="rId4" imgW="8209524" imgH="1980952" progId="MSPhotoEd.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0403" y="94217"/>
                        <a:ext cx="2481884" cy="603439"/>
                      </a:xfrm>
                      <a:prstGeom prst="rect">
                        <a:avLst/>
                      </a:prstGeom>
                      <a:noFill/>
                      <a:extLst/>
                    </p:spPr>
                  </p:pic>
                </p:oleObj>
              </mc:Fallback>
            </mc:AlternateContent>
          </a:graphicData>
        </a:graphic>
      </p:graphicFrame>
      <p:pic>
        <p:nvPicPr>
          <p:cNvPr id="5" name="Picture 4"/>
          <p:cNvPicPr/>
          <p:nvPr/>
        </p:nvPicPr>
        <p:blipFill>
          <a:blip r:embed="rId6" cstate="print">
            <a:extLst>
              <a:ext uri="{28A0092B-C50C-407E-A947-70E740481C1C}">
                <a14:useLocalDpi xmlns:a14="http://schemas.microsoft.com/office/drawing/2010/main" val="0"/>
              </a:ext>
            </a:extLst>
          </a:blip>
          <a:stretch>
            <a:fillRect/>
          </a:stretch>
        </p:blipFill>
        <p:spPr>
          <a:xfrm>
            <a:off x="6228184" y="116632"/>
            <a:ext cx="2626360" cy="581025"/>
          </a:xfrm>
          <a:prstGeom prst="rect">
            <a:avLst/>
          </a:prstGeom>
        </p:spPr>
      </p:pic>
    </p:spTree>
    <p:extLst>
      <p:ext uri="{BB962C8B-B14F-4D97-AF65-F5344CB8AC3E}">
        <p14:creationId xmlns:p14="http://schemas.microsoft.com/office/powerpoint/2010/main" val="2926142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1672"/>
            <a:ext cx="8229600" cy="1003152"/>
          </a:xfrm>
        </p:spPr>
        <p:txBody>
          <a:bodyPr>
            <a:normAutofit/>
          </a:bodyPr>
          <a:lstStyle/>
          <a:p>
            <a:r>
              <a:rPr lang="en-US" dirty="0" smtClean="0"/>
              <a:t>The Midland Region</a:t>
            </a:r>
            <a:endParaRPr lang="en-NZ" dirty="0"/>
          </a:p>
        </p:txBody>
      </p:sp>
      <p:sp>
        <p:nvSpPr>
          <p:cNvPr id="3" name="Content Placeholder 2"/>
          <p:cNvSpPr>
            <a:spLocks noGrp="1"/>
          </p:cNvSpPr>
          <p:nvPr>
            <p:ph idx="1"/>
          </p:nvPr>
        </p:nvSpPr>
        <p:spPr>
          <a:xfrm>
            <a:off x="457200" y="1988840"/>
            <a:ext cx="8229600" cy="4137323"/>
          </a:xfrm>
        </p:spPr>
        <p:txBody>
          <a:bodyPr>
            <a:normAutofit lnSpcReduction="10000"/>
          </a:bodyPr>
          <a:lstStyle/>
          <a:p>
            <a:r>
              <a:rPr lang="en-US" dirty="0" smtClean="0"/>
              <a:t>Covers 56,728km</a:t>
            </a:r>
            <a:r>
              <a:rPr lang="en-US" baseline="20000" dirty="0" smtClean="0"/>
              <a:t>2</a:t>
            </a:r>
            <a:r>
              <a:rPr lang="en-US" dirty="0" smtClean="0"/>
              <a:t> (21% of NZ land mass)</a:t>
            </a:r>
          </a:p>
          <a:p>
            <a:r>
              <a:rPr lang="en-US" dirty="0" smtClean="0"/>
              <a:t>5 DHB’s: Lakes, Waikato, Tairawhiti, Bay of Plenty &amp; Taranaki</a:t>
            </a:r>
          </a:p>
          <a:p>
            <a:r>
              <a:rPr lang="en-US" dirty="0" smtClean="0"/>
              <a:t>Approximately 853,725 people</a:t>
            </a:r>
          </a:p>
          <a:p>
            <a:r>
              <a:rPr lang="en-US" dirty="0" smtClean="0"/>
              <a:t>Maori population: 205,590 identifying as Maori (</a:t>
            </a:r>
            <a:r>
              <a:rPr lang="en-US" dirty="0"/>
              <a:t>24</a:t>
            </a:r>
            <a:r>
              <a:rPr lang="en-US" dirty="0" smtClean="0"/>
              <a:t>% total population) – proportion much higher in Midland against the national proportion</a:t>
            </a:r>
            <a:endParaRPr lang="en-NZ"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51520" y="260648"/>
            <a:ext cx="2626360" cy="581025"/>
          </a:xfrm>
          <a:prstGeom prst="rect">
            <a:avLst/>
          </a:prstGeom>
        </p:spPr>
      </p:pic>
    </p:spTree>
    <p:extLst>
      <p:ext uri="{BB962C8B-B14F-4D97-AF65-F5344CB8AC3E}">
        <p14:creationId xmlns:p14="http://schemas.microsoft.com/office/powerpoint/2010/main" val="755322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143000"/>
          </a:xfrm>
        </p:spPr>
        <p:txBody>
          <a:bodyPr/>
          <a:lstStyle/>
          <a:p>
            <a:r>
              <a:rPr lang="en-US" dirty="0" smtClean="0"/>
              <a:t>Midland </a:t>
            </a:r>
            <a:r>
              <a:rPr lang="en-US" dirty="0"/>
              <a:t>R</a:t>
            </a:r>
            <a:r>
              <a:rPr lang="en-US" dirty="0" smtClean="0"/>
              <a:t>egion </a:t>
            </a:r>
            <a:r>
              <a:rPr lang="en-US" sz="3200" dirty="0" smtClean="0"/>
              <a:t>(</a:t>
            </a:r>
            <a:r>
              <a:rPr lang="en-US" sz="3200" i="1" dirty="0" smtClean="0"/>
              <a:t>continued</a:t>
            </a:r>
            <a:r>
              <a:rPr lang="en-US" sz="3200" dirty="0" smtClean="0"/>
              <a:t>)</a:t>
            </a:r>
            <a:endParaRPr lang="en-NZ" sz="3200" dirty="0"/>
          </a:p>
        </p:txBody>
      </p:sp>
      <p:sp>
        <p:nvSpPr>
          <p:cNvPr id="3" name="Content Placeholder 2"/>
          <p:cNvSpPr>
            <a:spLocks noGrp="1"/>
          </p:cNvSpPr>
          <p:nvPr>
            <p:ph idx="1"/>
          </p:nvPr>
        </p:nvSpPr>
        <p:spPr>
          <a:xfrm>
            <a:off x="457200" y="2564904"/>
            <a:ext cx="8229600" cy="3561259"/>
          </a:xfrm>
        </p:spPr>
        <p:txBody>
          <a:bodyPr/>
          <a:lstStyle/>
          <a:p>
            <a:r>
              <a:rPr lang="en-US" dirty="0" smtClean="0"/>
              <a:t>Low proportion of the population identified as Asian or Pacific peoples</a:t>
            </a:r>
          </a:p>
          <a:p>
            <a:r>
              <a:rPr lang="en-US" dirty="0" smtClean="0"/>
              <a:t>Higher number of people living in rural areas</a:t>
            </a:r>
          </a:p>
          <a:p>
            <a:r>
              <a:rPr lang="en-US" dirty="0" smtClean="0"/>
              <a:t>Relatively higher proportion of people living in areas identified as high deprivation (quintile 4&amp;5)</a:t>
            </a:r>
          </a:p>
          <a:p>
            <a:endParaRPr lang="en-NZ"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51520" y="188640"/>
            <a:ext cx="2626360" cy="581025"/>
          </a:xfrm>
          <a:prstGeom prst="rect">
            <a:avLst/>
          </a:prstGeom>
        </p:spPr>
      </p:pic>
    </p:spTree>
    <p:extLst>
      <p:ext uri="{BB962C8B-B14F-4D97-AF65-F5344CB8AC3E}">
        <p14:creationId xmlns:p14="http://schemas.microsoft.com/office/powerpoint/2010/main" val="31268721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29600" cy="1143000"/>
          </a:xfrm>
        </p:spPr>
        <p:txBody>
          <a:bodyPr>
            <a:normAutofit fontScale="90000"/>
          </a:bodyPr>
          <a:lstStyle/>
          <a:p>
            <a:r>
              <a:rPr lang="en-US" dirty="0" smtClean="0"/>
              <a:t>Each Day within the Midland Region:</a:t>
            </a:r>
            <a:endParaRPr lang="en-NZ" dirty="0"/>
          </a:p>
        </p:txBody>
      </p:sp>
      <p:sp>
        <p:nvSpPr>
          <p:cNvPr id="3" name="Content Placeholder 2"/>
          <p:cNvSpPr>
            <a:spLocks noGrp="1"/>
          </p:cNvSpPr>
          <p:nvPr>
            <p:ph idx="1"/>
          </p:nvPr>
        </p:nvSpPr>
        <p:spPr>
          <a:xfrm>
            <a:off x="457200" y="2420888"/>
            <a:ext cx="8229600" cy="3705275"/>
          </a:xfrm>
        </p:spPr>
        <p:txBody>
          <a:bodyPr/>
          <a:lstStyle/>
          <a:p>
            <a:r>
              <a:rPr lang="en-US" dirty="0" smtClean="0"/>
              <a:t>541 people are admitted to a Midland hospital</a:t>
            </a:r>
          </a:p>
          <a:p>
            <a:r>
              <a:rPr lang="en-US" dirty="0" smtClean="0"/>
              <a:t>837 people have a first specialist or follow up appointment</a:t>
            </a:r>
          </a:p>
          <a:p>
            <a:r>
              <a:rPr lang="en-US" dirty="0" smtClean="0"/>
              <a:t>5,033 people have a general practice consultation, and</a:t>
            </a:r>
          </a:p>
          <a:p>
            <a:r>
              <a:rPr lang="en-US" dirty="0" smtClean="0"/>
              <a:t>17 people die</a:t>
            </a:r>
            <a:endParaRPr lang="en-NZ"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323528" y="260648"/>
            <a:ext cx="2626360" cy="581025"/>
          </a:xfrm>
          <a:prstGeom prst="rect">
            <a:avLst/>
          </a:prstGeom>
        </p:spPr>
      </p:pic>
    </p:spTree>
    <p:extLst>
      <p:ext uri="{BB962C8B-B14F-4D97-AF65-F5344CB8AC3E}">
        <p14:creationId xmlns:p14="http://schemas.microsoft.com/office/powerpoint/2010/main" val="21214196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908720"/>
            <a:ext cx="8229600" cy="1143000"/>
          </a:xfrm>
        </p:spPr>
        <p:txBody>
          <a:bodyPr/>
          <a:lstStyle/>
          <a:p>
            <a:r>
              <a:rPr lang="en-US" dirty="0" smtClean="0"/>
              <a:t>Regional Vision</a:t>
            </a:r>
            <a:endParaRPr lang="en-NZ" dirty="0"/>
          </a:p>
        </p:txBody>
      </p:sp>
      <p:sp>
        <p:nvSpPr>
          <p:cNvPr id="3" name="Content Placeholder 2"/>
          <p:cNvSpPr>
            <a:spLocks noGrp="1"/>
          </p:cNvSpPr>
          <p:nvPr>
            <p:ph idx="1"/>
          </p:nvPr>
        </p:nvSpPr>
        <p:spPr>
          <a:xfrm>
            <a:off x="457200" y="2132856"/>
            <a:ext cx="8229600" cy="3993307"/>
          </a:xfrm>
        </p:spPr>
        <p:txBody>
          <a:bodyPr/>
          <a:lstStyle/>
          <a:p>
            <a:r>
              <a:rPr lang="en-US" dirty="0" smtClean="0"/>
              <a:t>All residents of Midland Health Boards lead longer, healthier and more self-sufficient lives</a:t>
            </a:r>
            <a:endParaRPr lang="en-NZ"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79512" y="260648"/>
            <a:ext cx="2626360" cy="581025"/>
          </a:xfrm>
          <a:prstGeom prst="rect">
            <a:avLst/>
          </a:prstGeom>
        </p:spPr>
      </p:pic>
    </p:spTree>
    <p:extLst>
      <p:ext uri="{BB962C8B-B14F-4D97-AF65-F5344CB8AC3E}">
        <p14:creationId xmlns:p14="http://schemas.microsoft.com/office/powerpoint/2010/main" val="2909458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TDHB Aims</a:t>
            </a:r>
            <a:endParaRPr lang="en-NZ" dirty="0"/>
          </a:p>
        </p:txBody>
      </p:sp>
      <p:sp>
        <p:nvSpPr>
          <p:cNvPr id="3" name="Content Placeholder 2"/>
          <p:cNvSpPr>
            <a:spLocks noGrp="1"/>
          </p:cNvSpPr>
          <p:nvPr>
            <p:ph idx="1"/>
          </p:nvPr>
        </p:nvSpPr>
        <p:spPr/>
        <p:txBody>
          <a:bodyPr>
            <a:normAutofit fontScale="92500"/>
          </a:bodyPr>
          <a:lstStyle/>
          <a:p>
            <a:r>
              <a:rPr lang="en-NZ" dirty="0" smtClean="0"/>
              <a:t>To promote healthy lifestyles &amp; self responsibility</a:t>
            </a:r>
          </a:p>
          <a:p>
            <a:r>
              <a:rPr lang="en-NZ" dirty="0" smtClean="0"/>
              <a:t>To have the people &amp; infrastructure to meet changing health needs </a:t>
            </a:r>
          </a:p>
          <a:p>
            <a:r>
              <a:rPr lang="en-NZ" dirty="0" smtClean="0"/>
              <a:t>To have people as healthy as they can be through promotion, prevention, early intervention &amp; rehabilitation</a:t>
            </a:r>
          </a:p>
          <a:p>
            <a:r>
              <a:rPr lang="en-NZ" dirty="0" smtClean="0"/>
              <a:t>To have services that are people centred and accessible, where the health sector lives as one</a:t>
            </a:r>
            <a:endParaRPr lang="en-NZ" dirty="0"/>
          </a:p>
        </p:txBody>
      </p:sp>
      <p:graphicFrame>
        <p:nvGraphicFramePr>
          <p:cNvPr id="4" name="Object 3"/>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5150" r:id="rId3" imgW="8209524" imgH="1980952" progId="MSPhotoEd.3">
                  <p:embed/>
                </p:oleObj>
              </mc:Choice>
              <mc:Fallback>
                <p:oleObj r:id="rId3" imgW="8209524" imgH="1980952"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96797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NZ" dirty="0" smtClean="0"/>
              <a:t>To have a multi agency approach to health</a:t>
            </a:r>
          </a:p>
          <a:p>
            <a:r>
              <a:rPr lang="en-NZ" dirty="0" smtClean="0"/>
              <a:t>To improve the health of Maori &amp; groups with poor health status</a:t>
            </a:r>
          </a:p>
          <a:p>
            <a:r>
              <a:rPr lang="en-NZ" dirty="0" smtClean="0"/>
              <a:t>To lead &amp; support the health &amp; disability sector &amp; provide stability throughout change</a:t>
            </a:r>
          </a:p>
          <a:p>
            <a:r>
              <a:rPr lang="en-NZ" dirty="0" smtClean="0"/>
              <a:t>To make the best use of resources available</a:t>
            </a:r>
            <a:endParaRPr lang="en-NZ" dirty="0"/>
          </a:p>
        </p:txBody>
      </p:sp>
      <p:graphicFrame>
        <p:nvGraphicFramePr>
          <p:cNvPr id="4" name="Object 3"/>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6174" r:id="rId3" imgW="8209524" imgH="1980952" progId="MSPhotoEd.3">
                  <p:embed/>
                </p:oleObj>
              </mc:Choice>
              <mc:Fallback>
                <p:oleObj r:id="rId3" imgW="8209524" imgH="1980952"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tangle 1"/>
          <p:cNvSpPr/>
          <p:nvPr/>
        </p:nvSpPr>
        <p:spPr>
          <a:xfrm>
            <a:off x="2123728" y="764703"/>
            <a:ext cx="4748992" cy="769441"/>
          </a:xfrm>
          <a:prstGeom prst="rect">
            <a:avLst/>
          </a:prstGeom>
        </p:spPr>
        <p:txBody>
          <a:bodyPr wrap="none">
            <a:spAutoFit/>
          </a:bodyPr>
          <a:lstStyle/>
          <a:p>
            <a:r>
              <a:rPr lang="en-NZ" sz="4400" dirty="0"/>
              <a:t>TDHB </a:t>
            </a:r>
            <a:r>
              <a:rPr lang="en-NZ" sz="4400" dirty="0" smtClean="0"/>
              <a:t>Aims </a:t>
            </a:r>
            <a:r>
              <a:rPr lang="en-NZ" sz="3200" dirty="0" smtClean="0"/>
              <a:t>(</a:t>
            </a:r>
            <a:r>
              <a:rPr lang="en-NZ" sz="3200" i="1" dirty="0" smtClean="0"/>
              <a:t>continued)</a:t>
            </a:r>
            <a:endParaRPr lang="en-NZ" sz="3200" i="1" dirty="0"/>
          </a:p>
        </p:txBody>
      </p:sp>
    </p:spTree>
    <p:extLst>
      <p:ext uri="{BB962C8B-B14F-4D97-AF65-F5344CB8AC3E}">
        <p14:creationId xmlns:p14="http://schemas.microsoft.com/office/powerpoint/2010/main" val="39175895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836712"/>
            <a:ext cx="8229600" cy="1143000"/>
          </a:xfrm>
        </p:spPr>
        <p:txBody>
          <a:bodyPr>
            <a:normAutofit fontScale="90000"/>
          </a:bodyPr>
          <a:lstStyle/>
          <a:p>
            <a:r>
              <a:rPr lang="en-US" dirty="0" smtClean="0"/>
              <a:t>Regional Networks &amp; Action Groups</a:t>
            </a:r>
            <a:endParaRPr lang="en-NZ" dirty="0"/>
          </a:p>
        </p:txBody>
      </p:sp>
      <p:sp>
        <p:nvSpPr>
          <p:cNvPr id="3" name="Content Placeholder 2"/>
          <p:cNvSpPr>
            <a:spLocks noGrp="1"/>
          </p:cNvSpPr>
          <p:nvPr>
            <p:ph idx="1"/>
          </p:nvPr>
        </p:nvSpPr>
        <p:spPr>
          <a:xfrm>
            <a:off x="457200" y="2132856"/>
            <a:ext cx="8229600" cy="3993307"/>
          </a:xfrm>
        </p:spPr>
        <p:txBody>
          <a:bodyPr>
            <a:normAutofit fontScale="85000" lnSpcReduction="20000"/>
          </a:bodyPr>
          <a:lstStyle/>
          <a:p>
            <a:r>
              <a:rPr lang="en-US" dirty="0" smtClean="0"/>
              <a:t>Midland Cancer Network Programme</a:t>
            </a:r>
          </a:p>
          <a:p>
            <a:r>
              <a:rPr lang="en-US" dirty="0" smtClean="0"/>
              <a:t>Cardiac services</a:t>
            </a:r>
          </a:p>
          <a:p>
            <a:r>
              <a:rPr lang="en-US" dirty="0" smtClean="0"/>
              <a:t>Elective Services</a:t>
            </a:r>
          </a:p>
          <a:p>
            <a:r>
              <a:rPr lang="en-US" dirty="0" smtClean="0"/>
              <a:t>Health of Older People</a:t>
            </a:r>
          </a:p>
          <a:p>
            <a:r>
              <a:rPr lang="en-US" dirty="0" smtClean="0"/>
              <a:t>Mental Health &amp; Addiction Network</a:t>
            </a:r>
          </a:p>
          <a:p>
            <a:r>
              <a:rPr lang="en-US" dirty="0" smtClean="0"/>
              <a:t>Regional Trauma Service</a:t>
            </a:r>
          </a:p>
          <a:p>
            <a:r>
              <a:rPr lang="en-US" dirty="0" smtClean="0"/>
              <a:t>Child Health action Group</a:t>
            </a:r>
          </a:p>
          <a:p>
            <a:r>
              <a:rPr lang="en-US" dirty="0" smtClean="0"/>
              <a:t>Maternity Action Group</a:t>
            </a:r>
          </a:p>
          <a:p>
            <a:r>
              <a:rPr lang="en-US" dirty="0" smtClean="0"/>
              <a:t>Radiology Group</a:t>
            </a:r>
          </a:p>
          <a:p>
            <a:endParaRPr lang="en-US" dirty="0" smtClean="0"/>
          </a:p>
          <a:p>
            <a:endParaRPr lang="en-NZ"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51520" y="188640"/>
            <a:ext cx="2626360" cy="581025"/>
          </a:xfrm>
          <a:prstGeom prst="rect">
            <a:avLst/>
          </a:prstGeom>
        </p:spPr>
      </p:pic>
    </p:spTree>
    <p:extLst>
      <p:ext uri="{BB962C8B-B14F-4D97-AF65-F5344CB8AC3E}">
        <p14:creationId xmlns:p14="http://schemas.microsoft.com/office/powerpoint/2010/main" val="1735011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ggi001\Desktop\wecarriedou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102" y="1772816"/>
            <a:ext cx="8941527" cy="39643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Object 2"/>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17439" r:id="rId4" imgW="8209524" imgH="1980952" progId="MSPhotoEd.3">
                  <p:embed/>
                </p:oleObj>
              </mc:Choice>
              <mc:Fallback>
                <p:oleObj r:id="rId4" imgW="8209524" imgH="1980952" progId="MSPhotoEd.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142845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Project Maunga</a:t>
            </a:r>
            <a:endParaRPr lang="en-NZ" dirty="0"/>
          </a:p>
        </p:txBody>
      </p:sp>
      <p:sp>
        <p:nvSpPr>
          <p:cNvPr id="3" name="Content Placeholder 2"/>
          <p:cNvSpPr>
            <a:spLocks noGrp="1"/>
          </p:cNvSpPr>
          <p:nvPr>
            <p:ph idx="1"/>
          </p:nvPr>
        </p:nvSpPr>
        <p:spPr/>
        <p:txBody>
          <a:bodyPr/>
          <a:lstStyle/>
          <a:p>
            <a:r>
              <a:rPr lang="en-NZ" dirty="0" smtClean="0"/>
              <a:t>Theatre Suite</a:t>
            </a:r>
          </a:p>
          <a:p>
            <a:r>
              <a:rPr lang="en-NZ" dirty="0" smtClean="0"/>
              <a:t>Enhanced Day Stay </a:t>
            </a:r>
          </a:p>
          <a:p>
            <a:r>
              <a:rPr lang="en-NZ" dirty="0" smtClean="0"/>
              <a:t>Endoscopy Suite</a:t>
            </a:r>
          </a:p>
          <a:p>
            <a:r>
              <a:rPr lang="en-NZ" dirty="0" smtClean="0"/>
              <a:t>Medical Floor</a:t>
            </a:r>
          </a:p>
          <a:p>
            <a:r>
              <a:rPr lang="en-NZ" dirty="0" smtClean="0"/>
              <a:t>Surgical Floor</a:t>
            </a:r>
          </a:p>
          <a:p>
            <a:r>
              <a:rPr lang="en-NZ" dirty="0" smtClean="0"/>
              <a:t>Older Peoples Health Ward</a:t>
            </a:r>
          </a:p>
          <a:p>
            <a:r>
              <a:rPr lang="en-NZ" dirty="0" smtClean="0"/>
              <a:t>Children's Ward</a:t>
            </a:r>
          </a:p>
          <a:p>
            <a:endParaRPr lang="en-NZ" dirty="0" smtClean="0"/>
          </a:p>
          <a:p>
            <a:endParaRPr lang="en-NZ" dirty="0"/>
          </a:p>
        </p:txBody>
      </p:sp>
      <p:graphicFrame>
        <p:nvGraphicFramePr>
          <p:cNvPr id="4" name="Object 3"/>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33804" r:id="rId3" imgW="8209524" imgH="1980952" progId="MSPhotoEd.3">
                  <p:embed/>
                </p:oleObj>
              </mc:Choice>
              <mc:Fallback>
                <p:oleObj r:id="rId3" imgW="8209524" imgH="1980952"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293748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360040"/>
          </a:xfrm>
        </p:spPr>
        <p:txBody>
          <a:bodyPr>
            <a:normAutofit fontScale="90000"/>
          </a:bodyPr>
          <a:lstStyle/>
          <a:p>
            <a:r>
              <a:rPr lang="en-NZ" sz="2200" b="1" dirty="0"/>
              <a:t>Taranaki health targets: quarter 1 (July–September) 2013/14 </a:t>
            </a:r>
            <a:r>
              <a:rPr lang="en-NZ" sz="2200" b="1" dirty="0" smtClean="0"/>
              <a:t>results</a:t>
            </a:r>
            <a:endParaRPr lang="en-NZ" dirty="0"/>
          </a:p>
        </p:txBody>
      </p:sp>
      <p:pic>
        <p:nvPicPr>
          <p:cNvPr id="4" name="Content Placeholder 3" descr="Graph showing the Health Target results for the last two quarters, including whether or not Taranaki met, exceeded or fell short of the national goal. The figures are given in the table below."/>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27584" y="1124744"/>
            <a:ext cx="6915150" cy="2800350"/>
          </a:xfrm>
          <a:prstGeom prst="rect">
            <a:avLst/>
          </a:prstGeom>
          <a:noFill/>
          <a:ln>
            <a:noFill/>
          </a:ln>
        </p:spPr>
      </p:pic>
      <p:graphicFrame>
        <p:nvGraphicFramePr>
          <p:cNvPr id="5" name="Table 4"/>
          <p:cNvGraphicFramePr>
            <a:graphicFrameLocks noGrp="1"/>
          </p:cNvGraphicFramePr>
          <p:nvPr>
            <p:extLst>
              <p:ext uri="{D42A27DB-BD31-4B8C-83A1-F6EECF244321}">
                <p14:modId xmlns:p14="http://schemas.microsoft.com/office/powerpoint/2010/main" val="2407249485"/>
              </p:ext>
            </p:extLst>
          </p:nvPr>
        </p:nvGraphicFramePr>
        <p:xfrm>
          <a:off x="611560" y="4221088"/>
          <a:ext cx="7643651" cy="1691640"/>
        </p:xfrm>
        <a:graphic>
          <a:graphicData uri="http://schemas.openxmlformats.org/drawingml/2006/table">
            <a:tbl>
              <a:tblPr firstRow="1" firstCol="1" bandRow="1">
                <a:tableStyleId>{5C22544A-7EE6-4342-B048-85BDC9FD1C3A}</a:tableStyleId>
              </a:tblPr>
              <a:tblGrid>
                <a:gridCol w="1166421"/>
                <a:gridCol w="814813"/>
                <a:gridCol w="911123"/>
                <a:gridCol w="1222984"/>
                <a:gridCol w="938641"/>
                <a:gridCol w="1041065"/>
                <a:gridCol w="1021192"/>
                <a:gridCol w="527412"/>
              </a:tblGrid>
              <a:tr h="777240">
                <a:tc>
                  <a:txBody>
                    <a:bodyPr/>
                    <a:lstStyle/>
                    <a:p>
                      <a:pPr>
                        <a:spcAft>
                          <a:spcPts val="0"/>
                        </a:spcAft>
                      </a:pPr>
                      <a:r>
                        <a:rPr lang="en-NZ" sz="1000">
                          <a:effectLst/>
                        </a:rPr>
                        <a:t> </a:t>
                      </a:r>
                      <a:endParaRPr lang="en-NZ" sz="1200">
                        <a:effectLst/>
                        <a:latin typeface="Times New Roman"/>
                        <a:ea typeface="Calibri"/>
                      </a:endParaRPr>
                    </a:p>
                  </a:txBody>
                  <a:tcPr marL="47625" marR="47625" marT="19050" marB="19050" anchor="b"/>
                </a:tc>
                <a:tc>
                  <a:txBody>
                    <a:bodyPr/>
                    <a:lstStyle/>
                    <a:p>
                      <a:pPr>
                        <a:spcAft>
                          <a:spcPts val="0"/>
                        </a:spcAft>
                      </a:pPr>
                      <a:r>
                        <a:rPr lang="en-NZ" sz="1000">
                          <a:effectLst/>
                        </a:rPr>
                        <a:t>Shorter stays in emergency departments</a:t>
                      </a:r>
                      <a:endParaRPr lang="en-NZ" sz="1200">
                        <a:effectLst/>
                        <a:latin typeface="Times New Roman"/>
                        <a:ea typeface="Calibri"/>
                      </a:endParaRPr>
                    </a:p>
                  </a:txBody>
                  <a:tcPr marL="47625" marR="47625" marT="19050" marB="19050" anchor="ctr"/>
                </a:tc>
                <a:tc>
                  <a:txBody>
                    <a:bodyPr/>
                    <a:lstStyle/>
                    <a:p>
                      <a:pPr>
                        <a:spcAft>
                          <a:spcPts val="0"/>
                        </a:spcAft>
                      </a:pPr>
                      <a:r>
                        <a:rPr lang="en-NZ" sz="1000">
                          <a:effectLst/>
                        </a:rPr>
                        <a:t>Increased access to elective surgery</a:t>
                      </a:r>
                      <a:endParaRPr lang="en-NZ" sz="1200">
                        <a:effectLst/>
                        <a:latin typeface="Times New Roman"/>
                        <a:ea typeface="Calibri"/>
                      </a:endParaRPr>
                    </a:p>
                  </a:txBody>
                  <a:tcPr marL="47625" marR="47625" marT="19050" marB="19050" anchor="ctr"/>
                </a:tc>
                <a:tc>
                  <a:txBody>
                    <a:bodyPr/>
                    <a:lstStyle/>
                    <a:p>
                      <a:pPr>
                        <a:spcAft>
                          <a:spcPts val="0"/>
                        </a:spcAft>
                      </a:pPr>
                      <a:r>
                        <a:rPr lang="en-NZ" sz="1000">
                          <a:effectLst/>
                        </a:rPr>
                        <a:t>Shorter waits for cancer treatment (radiotherapy &amp; chemotherapy)</a:t>
                      </a:r>
                      <a:endParaRPr lang="en-NZ" sz="1200">
                        <a:effectLst/>
                        <a:latin typeface="Times New Roman"/>
                        <a:ea typeface="Calibri"/>
                      </a:endParaRPr>
                    </a:p>
                  </a:txBody>
                  <a:tcPr marL="47625" marR="47625" marT="19050" marB="19050" anchor="ctr"/>
                </a:tc>
                <a:tc>
                  <a:txBody>
                    <a:bodyPr/>
                    <a:lstStyle/>
                    <a:p>
                      <a:pPr>
                        <a:spcAft>
                          <a:spcPts val="0"/>
                        </a:spcAft>
                      </a:pPr>
                      <a:r>
                        <a:rPr lang="en-NZ" sz="1000">
                          <a:effectLst/>
                        </a:rPr>
                        <a:t>Increased immunisation (8-month-olds)</a:t>
                      </a:r>
                      <a:endParaRPr lang="en-NZ" sz="1200">
                        <a:effectLst/>
                        <a:latin typeface="Times New Roman"/>
                        <a:ea typeface="Calibri"/>
                      </a:endParaRPr>
                    </a:p>
                  </a:txBody>
                  <a:tcPr marL="47625" marR="47625" marT="19050" marB="19050" anchor="ctr"/>
                </a:tc>
                <a:tc>
                  <a:txBody>
                    <a:bodyPr/>
                    <a:lstStyle/>
                    <a:p>
                      <a:pPr>
                        <a:spcAft>
                          <a:spcPts val="0"/>
                        </a:spcAft>
                      </a:pPr>
                      <a:r>
                        <a:rPr lang="en-NZ" sz="1000">
                          <a:effectLst/>
                        </a:rPr>
                        <a:t>Better help for smokers to quit – hospitals</a:t>
                      </a:r>
                      <a:endParaRPr lang="en-NZ" sz="1200">
                        <a:effectLst/>
                        <a:latin typeface="Times New Roman"/>
                        <a:ea typeface="Calibri"/>
                      </a:endParaRPr>
                    </a:p>
                  </a:txBody>
                  <a:tcPr marL="47625" marR="47625" marT="19050" marB="19050" anchor="ctr"/>
                </a:tc>
                <a:tc>
                  <a:txBody>
                    <a:bodyPr/>
                    <a:lstStyle/>
                    <a:p>
                      <a:pPr>
                        <a:spcAft>
                          <a:spcPts val="0"/>
                        </a:spcAft>
                      </a:pPr>
                      <a:r>
                        <a:rPr lang="en-NZ" sz="1000">
                          <a:effectLst/>
                        </a:rPr>
                        <a:t>Better help for smokers to quit – primary care</a:t>
                      </a:r>
                      <a:endParaRPr lang="en-NZ" sz="1200">
                        <a:effectLst/>
                        <a:latin typeface="Times New Roman"/>
                        <a:ea typeface="Calibri"/>
                      </a:endParaRPr>
                    </a:p>
                  </a:txBody>
                  <a:tcPr marL="47625" marR="47625" marT="19050" marB="19050" anchor="ctr"/>
                </a:tc>
                <a:tc>
                  <a:txBody>
                    <a:bodyPr/>
                    <a:lstStyle/>
                    <a:p>
                      <a:pPr>
                        <a:spcAft>
                          <a:spcPts val="0"/>
                        </a:spcAft>
                      </a:pPr>
                      <a:r>
                        <a:rPr lang="en-NZ" sz="1000">
                          <a:effectLst/>
                        </a:rPr>
                        <a:t>More heart &amp; diabetes checks</a:t>
                      </a:r>
                      <a:endParaRPr lang="en-NZ" sz="1200">
                        <a:effectLst/>
                        <a:latin typeface="Times New Roman"/>
                        <a:ea typeface="Calibri"/>
                      </a:endParaRPr>
                    </a:p>
                  </a:txBody>
                  <a:tcPr marL="47625" marR="47625" marT="19050" marB="19050" anchor="ctr"/>
                </a:tc>
              </a:tr>
              <a:tr h="0">
                <a:tc>
                  <a:txBody>
                    <a:bodyPr/>
                    <a:lstStyle/>
                    <a:p>
                      <a:pPr>
                        <a:spcAft>
                          <a:spcPts val="0"/>
                        </a:spcAft>
                      </a:pPr>
                      <a:r>
                        <a:rPr lang="en-NZ" sz="1000">
                          <a:effectLst/>
                        </a:rPr>
                        <a:t>Ranking quarter 1, 2013/14</a:t>
                      </a:r>
                      <a:endParaRPr lang="en-NZ" sz="1200">
                        <a:effectLst/>
                        <a:latin typeface="Times New Roman"/>
                        <a:ea typeface="Calibri"/>
                      </a:endParaRPr>
                    </a:p>
                  </a:txBody>
                  <a:tcPr marL="47625" marR="47625" marT="19050" marB="19050" anchor="b"/>
                </a:tc>
                <a:tc>
                  <a:txBody>
                    <a:bodyPr/>
                    <a:lstStyle/>
                    <a:p>
                      <a:pPr>
                        <a:spcAft>
                          <a:spcPts val="0"/>
                        </a:spcAft>
                      </a:pPr>
                      <a:r>
                        <a:rPr lang="en-NZ" sz="1000">
                          <a:effectLst/>
                        </a:rPr>
                        <a:t>12</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6</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1</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13</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9</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10</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7</a:t>
                      </a:r>
                      <a:endParaRPr lang="en-NZ" sz="1200">
                        <a:effectLst/>
                        <a:latin typeface="Times New Roman"/>
                        <a:ea typeface="Calibri"/>
                      </a:endParaRPr>
                    </a:p>
                  </a:txBody>
                  <a:tcPr marL="47625" marR="47625" marT="19050" marB="19050"/>
                </a:tc>
              </a:tr>
              <a:tr h="0">
                <a:tc>
                  <a:txBody>
                    <a:bodyPr/>
                    <a:lstStyle/>
                    <a:p>
                      <a:pPr>
                        <a:spcAft>
                          <a:spcPts val="0"/>
                        </a:spcAft>
                      </a:pPr>
                      <a:r>
                        <a:rPr lang="en-NZ" sz="1000">
                          <a:effectLst/>
                        </a:rPr>
                        <a:t>Quarter 4, 2012/13</a:t>
                      </a:r>
                      <a:endParaRPr lang="en-NZ" sz="1200">
                        <a:effectLst/>
                        <a:latin typeface="Times New Roman"/>
                        <a:ea typeface="Calibri"/>
                      </a:endParaRPr>
                    </a:p>
                  </a:txBody>
                  <a:tcPr marL="47625" marR="47625" marT="19050" marB="19050" anchor="b"/>
                </a:tc>
                <a:tc>
                  <a:txBody>
                    <a:bodyPr/>
                    <a:lstStyle/>
                    <a:p>
                      <a:pPr>
                        <a:spcAft>
                          <a:spcPts val="0"/>
                        </a:spcAft>
                      </a:pPr>
                      <a:r>
                        <a:rPr lang="en-NZ" sz="1000">
                          <a:effectLst/>
                        </a:rPr>
                        <a:t>95.5%</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112.1%</a:t>
                      </a:r>
                      <a:endParaRPr lang="en-NZ" sz="1200">
                        <a:effectLst/>
                        <a:latin typeface="Times New Roman"/>
                        <a:ea typeface="Calibri"/>
                      </a:endParaRPr>
                    </a:p>
                  </a:txBody>
                  <a:tcPr marL="47625" marR="47625" marT="19050" marB="19050"/>
                </a:tc>
                <a:tc>
                  <a:txBody>
                    <a:bodyPr/>
                    <a:lstStyle/>
                    <a:p>
                      <a:pPr>
                        <a:spcAft>
                          <a:spcPts val="0"/>
                        </a:spcAft>
                      </a:pPr>
                      <a:r>
                        <a:rPr lang="en-NZ" sz="1000" dirty="0">
                          <a:effectLst/>
                        </a:rPr>
                        <a:t>100.0%</a:t>
                      </a:r>
                      <a:endParaRPr lang="en-NZ" sz="1200" dirty="0">
                        <a:effectLst/>
                        <a:latin typeface="Times New Roman"/>
                        <a:ea typeface="Calibri"/>
                      </a:endParaRPr>
                    </a:p>
                  </a:txBody>
                  <a:tcPr marL="47625" marR="47625" marT="19050" marB="19050"/>
                </a:tc>
                <a:tc>
                  <a:txBody>
                    <a:bodyPr/>
                    <a:lstStyle/>
                    <a:p>
                      <a:pPr>
                        <a:spcAft>
                          <a:spcPts val="0"/>
                        </a:spcAft>
                      </a:pPr>
                      <a:r>
                        <a:rPr lang="en-NZ" sz="1000">
                          <a:effectLst/>
                        </a:rPr>
                        <a:t>89.3%</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97.3%</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65.2%</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73.1%</a:t>
                      </a:r>
                      <a:endParaRPr lang="en-NZ" sz="1200">
                        <a:effectLst/>
                        <a:latin typeface="Times New Roman"/>
                        <a:ea typeface="Calibri"/>
                      </a:endParaRPr>
                    </a:p>
                  </a:txBody>
                  <a:tcPr marL="47625" marR="47625" marT="19050" marB="19050"/>
                </a:tc>
              </a:tr>
              <a:tr h="0">
                <a:tc>
                  <a:txBody>
                    <a:bodyPr/>
                    <a:lstStyle/>
                    <a:p>
                      <a:pPr>
                        <a:spcAft>
                          <a:spcPts val="0"/>
                        </a:spcAft>
                      </a:pPr>
                      <a:r>
                        <a:rPr lang="en-NZ" sz="1000">
                          <a:effectLst/>
                        </a:rPr>
                        <a:t>Quarter 1, 2013/14</a:t>
                      </a:r>
                      <a:endParaRPr lang="en-NZ" sz="1200">
                        <a:effectLst/>
                        <a:latin typeface="Times New Roman"/>
                        <a:ea typeface="Calibri"/>
                      </a:endParaRPr>
                    </a:p>
                  </a:txBody>
                  <a:tcPr marL="47625" marR="47625" marT="19050" marB="19050" anchor="b"/>
                </a:tc>
                <a:tc>
                  <a:txBody>
                    <a:bodyPr/>
                    <a:lstStyle/>
                    <a:p>
                      <a:pPr>
                        <a:spcAft>
                          <a:spcPts val="0"/>
                        </a:spcAft>
                      </a:pPr>
                      <a:r>
                        <a:rPr lang="en-NZ" sz="1000">
                          <a:effectLst/>
                        </a:rPr>
                        <a:t>94.0%</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111.8%</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100.0%</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89.9%</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96.5%</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66.5%</a:t>
                      </a:r>
                      <a:endParaRPr lang="en-NZ" sz="1200">
                        <a:effectLst/>
                        <a:latin typeface="Times New Roman"/>
                        <a:ea typeface="Calibri"/>
                      </a:endParaRPr>
                    </a:p>
                  </a:txBody>
                  <a:tcPr marL="47625" marR="47625" marT="19050" marB="19050"/>
                </a:tc>
                <a:tc>
                  <a:txBody>
                    <a:bodyPr/>
                    <a:lstStyle/>
                    <a:p>
                      <a:pPr>
                        <a:spcAft>
                          <a:spcPts val="0"/>
                        </a:spcAft>
                      </a:pPr>
                      <a:r>
                        <a:rPr lang="en-NZ" sz="1000">
                          <a:effectLst/>
                        </a:rPr>
                        <a:t>75.6%</a:t>
                      </a:r>
                      <a:endParaRPr lang="en-NZ" sz="1200">
                        <a:effectLst/>
                        <a:latin typeface="Times New Roman"/>
                        <a:ea typeface="Calibri"/>
                      </a:endParaRPr>
                    </a:p>
                  </a:txBody>
                  <a:tcPr marL="47625" marR="47625" marT="19050" marB="19050"/>
                </a:tc>
              </a:tr>
              <a:tr h="0">
                <a:tc>
                  <a:txBody>
                    <a:bodyPr/>
                    <a:lstStyle/>
                    <a:p>
                      <a:pPr>
                        <a:spcAft>
                          <a:spcPts val="0"/>
                        </a:spcAft>
                      </a:pPr>
                      <a:r>
                        <a:rPr lang="en-NZ" sz="1000">
                          <a:effectLst/>
                        </a:rPr>
                        <a:t>National goal</a:t>
                      </a:r>
                      <a:endParaRPr lang="en-NZ" sz="1200">
                        <a:effectLst/>
                        <a:latin typeface="Times New Roman"/>
                        <a:ea typeface="Calibri"/>
                      </a:endParaRPr>
                    </a:p>
                  </a:txBody>
                  <a:tcPr marL="47625" marR="47625" marT="19050" marB="19050" anchor="b"/>
                </a:tc>
                <a:tc>
                  <a:txBody>
                    <a:bodyPr/>
                    <a:lstStyle/>
                    <a:p>
                      <a:pPr>
                        <a:spcAft>
                          <a:spcPts val="0"/>
                        </a:spcAft>
                      </a:pPr>
                      <a:r>
                        <a:rPr lang="en-AU" sz="1000">
                          <a:effectLst/>
                        </a:rPr>
                        <a:t>95.0%</a:t>
                      </a:r>
                      <a:endParaRPr lang="en-NZ" sz="1200">
                        <a:effectLst/>
                        <a:latin typeface="Times New Roman"/>
                        <a:ea typeface="Calibri"/>
                      </a:endParaRPr>
                    </a:p>
                  </a:txBody>
                  <a:tcPr marL="9525" marR="9525" marT="9525" marB="9525"/>
                </a:tc>
                <a:tc>
                  <a:txBody>
                    <a:bodyPr/>
                    <a:lstStyle/>
                    <a:p>
                      <a:pPr>
                        <a:spcAft>
                          <a:spcPts val="0"/>
                        </a:spcAft>
                      </a:pPr>
                      <a:r>
                        <a:rPr lang="en-AU" sz="1000">
                          <a:effectLst/>
                        </a:rPr>
                        <a:t>100.0%</a:t>
                      </a:r>
                      <a:endParaRPr lang="en-NZ" sz="1200">
                        <a:effectLst/>
                        <a:latin typeface="Times New Roman"/>
                        <a:ea typeface="Calibri"/>
                      </a:endParaRPr>
                    </a:p>
                  </a:txBody>
                  <a:tcPr marL="9525" marR="9525" marT="9525" marB="9525"/>
                </a:tc>
                <a:tc>
                  <a:txBody>
                    <a:bodyPr/>
                    <a:lstStyle/>
                    <a:p>
                      <a:pPr>
                        <a:spcAft>
                          <a:spcPts val="0"/>
                        </a:spcAft>
                      </a:pPr>
                      <a:r>
                        <a:rPr lang="en-AU" sz="1000">
                          <a:effectLst/>
                        </a:rPr>
                        <a:t>100.0%</a:t>
                      </a:r>
                      <a:endParaRPr lang="en-NZ" sz="1200">
                        <a:effectLst/>
                        <a:latin typeface="Times New Roman"/>
                        <a:ea typeface="Calibri"/>
                      </a:endParaRPr>
                    </a:p>
                  </a:txBody>
                  <a:tcPr marL="9525" marR="9525" marT="9525" marB="9525"/>
                </a:tc>
                <a:tc>
                  <a:txBody>
                    <a:bodyPr/>
                    <a:lstStyle/>
                    <a:p>
                      <a:pPr>
                        <a:spcAft>
                          <a:spcPts val="0"/>
                        </a:spcAft>
                      </a:pPr>
                      <a:r>
                        <a:rPr lang="en-AU" sz="1000">
                          <a:effectLst/>
                        </a:rPr>
                        <a:t>90.0%</a:t>
                      </a:r>
                      <a:endParaRPr lang="en-NZ" sz="1200">
                        <a:effectLst/>
                        <a:latin typeface="Times New Roman"/>
                        <a:ea typeface="Calibri"/>
                      </a:endParaRPr>
                    </a:p>
                  </a:txBody>
                  <a:tcPr marL="9525" marR="9525" marT="9525" marB="9525"/>
                </a:tc>
                <a:tc>
                  <a:txBody>
                    <a:bodyPr/>
                    <a:lstStyle/>
                    <a:p>
                      <a:pPr>
                        <a:spcAft>
                          <a:spcPts val="0"/>
                        </a:spcAft>
                      </a:pPr>
                      <a:r>
                        <a:rPr lang="en-AU" sz="1000">
                          <a:effectLst/>
                        </a:rPr>
                        <a:t>95.0%</a:t>
                      </a:r>
                      <a:endParaRPr lang="en-NZ" sz="1200">
                        <a:effectLst/>
                        <a:latin typeface="Times New Roman"/>
                        <a:ea typeface="Calibri"/>
                      </a:endParaRPr>
                    </a:p>
                  </a:txBody>
                  <a:tcPr marL="9525" marR="9525" marT="9525" marB="9525"/>
                </a:tc>
                <a:tc>
                  <a:txBody>
                    <a:bodyPr/>
                    <a:lstStyle/>
                    <a:p>
                      <a:pPr>
                        <a:spcAft>
                          <a:spcPts val="0"/>
                        </a:spcAft>
                      </a:pPr>
                      <a:r>
                        <a:rPr lang="en-AU" sz="1000">
                          <a:effectLst/>
                        </a:rPr>
                        <a:t>90.0%</a:t>
                      </a:r>
                      <a:endParaRPr lang="en-NZ" sz="1200">
                        <a:effectLst/>
                        <a:latin typeface="Times New Roman"/>
                        <a:ea typeface="Calibri"/>
                      </a:endParaRPr>
                    </a:p>
                  </a:txBody>
                  <a:tcPr marL="9525" marR="9525" marT="9525" marB="9525"/>
                </a:tc>
                <a:tc>
                  <a:txBody>
                    <a:bodyPr/>
                    <a:lstStyle/>
                    <a:p>
                      <a:pPr>
                        <a:spcAft>
                          <a:spcPts val="0"/>
                        </a:spcAft>
                      </a:pPr>
                      <a:r>
                        <a:rPr lang="en-AU" sz="1000" dirty="0">
                          <a:effectLst/>
                        </a:rPr>
                        <a:t>90.0%</a:t>
                      </a:r>
                      <a:endParaRPr lang="en-NZ" sz="1200" dirty="0">
                        <a:effectLst/>
                        <a:latin typeface="Times New Roman"/>
                        <a:ea typeface="Calibri"/>
                      </a:endParaRPr>
                    </a:p>
                  </a:txBody>
                  <a:tcPr marL="9525" marR="9525" marT="9525" marB="9525"/>
                </a:tc>
              </a:tr>
            </a:tbl>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22559" r:id="rId4" imgW="8209524" imgH="1980952" progId="MSPhotoEd.3">
                  <p:embed/>
                </p:oleObj>
              </mc:Choice>
              <mc:Fallback>
                <p:oleObj r:id="rId4" imgW="8209524" imgH="1980952" progId="MSPhotoEd.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740238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Integration of Primary / Secondary Services within the Region </a:t>
            </a:r>
            <a:endParaRPr lang="en-NZ" dirty="0"/>
          </a:p>
        </p:txBody>
      </p:sp>
      <p:pic>
        <p:nvPicPr>
          <p:cNvPr id="3" name="Picture 2"/>
          <p:cNvPicPr/>
          <p:nvPr/>
        </p:nvPicPr>
        <p:blipFill>
          <a:blip r:embed="rId2" cstate="print">
            <a:extLst>
              <a:ext uri="{28A0092B-C50C-407E-A947-70E740481C1C}">
                <a14:useLocalDpi xmlns:a14="http://schemas.microsoft.com/office/drawing/2010/main" val="0"/>
              </a:ext>
            </a:extLst>
          </a:blip>
          <a:stretch>
            <a:fillRect/>
          </a:stretch>
        </p:blipFill>
        <p:spPr>
          <a:xfrm>
            <a:off x="251520" y="188640"/>
            <a:ext cx="2626360" cy="581025"/>
          </a:xfrm>
          <a:prstGeom prst="rect">
            <a:avLst/>
          </a:prstGeom>
        </p:spPr>
      </p:pic>
    </p:spTree>
    <p:extLst>
      <p:ext uri="{BB962C8B-B14F-4D97-AF65-F5344CB8AC3E}">
        <p14:creationId xmlns:p14="http://schemas.microsoft.com/office/powerpoint/2010/main" val="40779050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5" name="Rectangle 5"/>
          <p:cNvSpPr>
            <a:spLocks noGrp="1" noChangeArrowheads="1"/>
          </p:cNvSpPr>
          <p:nvPr>
            <p:ph type="title"/>
          </p:nvPr>
        </p:nvSpPr>
        <p:spPr/>
        <p:txBody>
          <a:bodyPr/>
          <a:lstStyle/>
          <a:p>
            <a:r>
              <a:rPr lang="en-US"/>
              <a:t>Elective Services</a:t>
            </a:r>
            <a:endParaRPr lang="en-AU"/>
          </a:p>
        </p:txBody>
      </p:sp>
      <p:pic>
        <p:nvPicPr>
          <p:cNvPr id="128004" name="Picture 4" descr="mad computer">
            <a:hlinkClick r:id="" action="ppaction://noaction" highlightClick="1"/>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835150" y="1989138"/>
            <a:ext cx="5905500" cy="367030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Object 1"/>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23582" r:id="rId4" imgW="8209524" imgH="1980952" progId="MSPhotoEd.3">
                  <p:embed/>
                </p:oleObj>
              </mc:Choice>
              <mc:Fallback>
                <p:oleObj r:id="rId4" imgW="8209524" imgH="1980952" progId="MSPhotoEd.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600180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ESPI compliance</a:t>
            </a:r>
            <a:endParaRPr lang="en-NZ" dirty="0"/>
          </a:p>
        </p:txBody>
      </p:sp>
      <p:graphicFrame>
        <p:nvGraphicFramePr>
          <p:cNvPr id="3" name="Object 2"/>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24607" r:id="rId3" imgW="8209524" imgH="1980952" progId="MSPhotoEd.3">
                  <p:embed/>
                </p:oleObj>
              </mc:Choice>
              <mc:Fallback>
                <p:oleObj r:id="rId3" imgW="8209524" imgH="1980952"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1" name="Content Placeholder 10" descr="cid:image001.png@01CF7B55.DBDD8C40"/>
          <p:cNvPicPr>
            <a:picLocks noGrp="1"/>
          </p:cNvPicPr>
          <p:nvPr>
            <p:ph idx="1"/>
          </p:nvPr>
        </p:nvPicPr>
        <p:blipFill rotWithShape="1">
          <a:blip r:embed="rId5" r:link="rId6">
            <a:extLst>
              <a:ext uri="{28A0092B-C50C-407E-A947-70E740481C1C}">
                <a14:useLocalDpi xmlns:a14="http://schemas.microsoft.com/office/drawing/2010/main" val="0"/>
              </a:ext>
            </a:extLst>
          </a:blip>
          <a:srcRect l="986" t="14833" r="107" b="31100"/>
          <a:stretch/>
        </p:blipFill>
        <p:spPr bwMode="auto">
          <a:xfrm>
            <a:off x="600540" y="1556792"/>
            <a:ext cx="7942920" cy="4608512"/>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776163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8" name="Rectangle 4"/>
          <p:cNvSpPr>
            <a:spLocks noGrp="1" noChangeArrowheads="1"/>
          </p:cNvSpPr>
          <p:nvPr>
            <p:ph type="title"/>
          </p:nvPr>
        </p:nvSpPr>
        <p:spPr>
          <a:xfrm>
            <a:off x="467544" y="692696"/>
            <a:ext cx="8229600" cy="1012974"/>
          </a:xfrm>
        </p:spPr>
        <p:txBody>
          <a:bodyPr/>
          <a:lstStyle/>
          <a:p>
            <a:r>
              <a:rPr lang="en-US" dirty="0"/>
              <a:t>Ministry Policy: Elective Services</a:t>
            </a:r>
            <a:endParaRPr lang="en-AU" dirty="0"/>
          </a:p>
        </p:txBody>
      </p:sp>
      <p:sp>
        <p:nvSpPr>
          <p:cNvPr id="118789" name="Rectangle 5"/>
          <p:cNvSpPr>
            <a:spLocks noGrp="1" noChangeArrowheads="1"/>
          </p:cNvSpPr>
          <p:nvPr>
            <p:ph type="body" idx="1"/>
          </p:nvPr>
        </p:nvSpPr>
        <p:spPr>
          <a:xfrm>
            <a:off x="457200" y="1988840"/>
            <a:ext cx="8229600" cy="4137323"/>
          </a:xfrm>
        </p:spPr>
        <p:txBody>
          <a:bodyPr/>
          <a:lstStyle/>
          <a:p>
            <a:r>
              <a:rPr lang="en-US" dirty="0"/>
              <a:t>Original policy released March 2000</a:t>
            </a:r>
          </a:p>
          <a:p>
            <a:r>
              <a:rPr lang="en-US" dirty="0"/>
              <a:t>Intended to ensure patients with highest priority are treated ahead of those with a lower priority </a:t>
            </a:r>
          </a:p>
          <a:p>
            <a:r>
              <a:rPr lang="en-US" dirty="0" smtClean="0"/>
              <a:t>DHBs </a:t>
            </a:r>
            <a:r>
              <a:rPr lang="en-US" dirty="0"/>
              <a:t>required to comply with the policy</a:t>
            </a:r>
          </a:p>
          <a:p>
            <a:r>
              <a:rPr lang="en-US" dirty="0"/>
              <a:t>Previously it was a “never ending” waiting list</a:t>
            </a:r>
          </a:p>
          <a:p>
            <a:endParaRPr lang="en-AU" dirty="0"/>
          </a:p>
        </p:txBody>
      </p:sp>
      <p:graphicFrame>
        <p:nvGraphicFramePr>
          <p:cNvPr id="2" name="Object 1"/>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25630" r:id="rId3" imgW="8209524" imgH="1980952" progId="MSPhotoEd.3">
                  <p:embed/>
                </p:oleObj>
              </mc:Choice>
              <mc:Fallback>
                <p:oleObj r:id="rId3" imgW="8209524" imgH="1980952"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172265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idx="4294967295"/>
          </p:nvPr>
        </p:nvSpPr>
        <p:spPr>
          <a:xfrm>
            <a:off x="323528" y="548680"/>
            <a:ext cx="8229600" cy="1143000"/>
          </a:xfrm>
        </p:spPr>
        <p:txBody>
          <a:bodyPr/>
          <a:lstStyle/>
          <a:p>
            <a:r>
              <a:rPr lang="en-US" dirty="0"/>
              <a:t>Aims</a:t>
            </a:r>
            <a:endParaRPr lang="en-AU" dirty="0"/>
          </a:p>
        </p:txBody>
      </p:sp>
      <p:sp>
        <p:nvSpPr>
          <p:cNvPr id="126979" name="Rectangle 3"/>
          <p:cNvSpPr>
            <a:spLocks noGrp="1" noChangeArrowheads="1"/>
          </p:cNvSpPr>
          <p:nvPr>
            <p:ph type="body" idx="4294967295"/>
          </p:nvPr>
        </p:nvSpPr>
        <p:spPr>
          <a:xfrm>
            <a:off x="336875" y="1844824"/>
            <a:ext cx="7772400" cy="3793976"/>
          </a:xfrm>
        </p:spPr>
        <p:txBody>
          <a:bodyPr/>
          <a:lstStyle/>
          <a:p>
            <a:r>
              <a:rPr lang="en-US" dirty="0"/>
              <a:t>Maximum waiting time of </a:t>
            </a:r>
            <a:r>
              <a:rPr lang="en-US" dirty="0" smtClean="0"/>
              <a:t>5 </a:t>
            </a:r>
            <a:r>
              <a:rPr lang="en-US" dirty="0"/>
              <a:t>months for a first specialist </a:t>
            </a:r>
            <a:r>
              <a:rPr lang="en-US" dirty="0" smtClean="0"/>
              <a:t>assessment (moving to 4)</a:t>
            </a:r>
            <a:endParaRPr lang="en-US" dirty="0"/>
          </a:p>
          <a:p>
            <a:r>
              <a:rPr lang="en-US" dirty="0"/>
              <a:t>All patients who have been assessed clinically as having a level of </a:t>
            </a:r>
            <a:r>
              <a:rPr lang="en-US" dirty="0" smtClean="0"/>
              <a:t>need, </a:t>
            </a:r>
            <a:r>
              <a:rPr lang="en-US" dirty="0"/>
              <a:t>which can be met within resources </a:t>
            </a:r>
            <a:r>
              <a:rPr lang="en-US" dirty="0" smtClean="0"/>
              <a:t>available, </a:t>
            </a:r>
            <a:r>
              <a:rPr lang="en-US" dirty="0"/>
              <a:t>receive surgery / procedure within </a:t>
            </a:r>
            <a:r>
              <a:rPr lang="en-US" dirty="0" smtClean="0"/>
              <a:t>5 months</a:t>
            </a:r>
            <a:r>
              <a:rPr lang="en-US" dirty="0"/>
              <a:t> </a:t>
            </a:r>
            <a:r>
              <a:rPr lang="en-US" dirty="0" smtClean="0"/>
              <a:t>(moving to 4)</a:t>
            </a:r>
            <a:endParaRPr lang="en-US" dirty="0"/>
          </a:p>
          <a:p>
            <a:endParaRPr lang="en-AU" dirty="0"/>
          </a:p>
        </p:txBody>
      </p:sp>
      <p:graphicFrame>
        <p:nvGraphicFramePr>
          <p:cNvPr id="2" name="Object 1"/>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26655" r:id="rId3" imgW="8209524" imgH="1980952" progId="MSPhotoEd.3">
                  <p:embed/>
                </p:oleObj>
              </mc:Choice>
              <mc:Fallback>
                <p:oleObj r:id="rId3" imgW="8209524" imgH="1980952"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384871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143000"/>
          </a:xfrm>
        </p:spPr>
        <p:txBody>
          <a:bodyPr/>
          <a:lstStyle/>
          <a:p>
            <a:r>
              <a:rPr lang="en-NZ" dirty="0" smtClean="0"/>
              <a:t>Planning for next year</a:t>
            </a:r>
            <a:endParaRPr lang="en-NZ" dirty="0"/>
          </a:p>
        </p:txBody>
      </p:sp>
      <p:sp>
        <p:nvSpPr>
          <p:cNvPr id="3" name="Content Placeholder 2"/>
          <p:cNvSpPr>
            <a:spLocks noGrp="1"/>
          </p:cNvSpPr>
          <p:nvPr>
            <p:ph idx="1"/>
          </p:nvPr>
        </p:nvSpPr>
        <p:spPr>
          <a:xfrm>
            <a:off x="457200" y="1772816"/>
            <a:ext cx="8229600" cy="4353347"/>
          </a:xfrm>
        </p:spPr>
        <p:txBody>
          <a:bodyPr/>
          <a:lstStyle/>
          <a:p>
            <a:r>
              <a:rPr lang="en-NZ" dirty="0" smtClean="0"/>
              <a:t>Live within our means</a:t>
            </a:r>
          </a:p>
          <a:p>
            <a:r>
              <a:rPr lang="en-NZ" dirty="0" smtClean="0"/>
              <a:t>Maintain a Quality focus</a:t>
            </a:r>
          </a:p>
          <a:p>
            <a:r>
              <a:rPr lang="en-NZ" dirty="0" smtClean="0"/>
              <a:t>Regional planning &amp; delivery</a:t>
            </a:r>
          </a:p>
          <a:p>
            <a:r>
              <a:rPr lang="en-NZ" dirty="0" smtClean="0"/>
              <a:t>Link with Regional Services plan</a:t>
            </a:r>
          </a:p>
          <a:p>
            <a:r>
              <a:rPr lang="en-NZ" dirty="0" smtClean="0"/>
              <a:t>Link with Maori Health Plan</a:t>
            </a:r>
          </a:p>
          <a:p>
            <a:r>
              <a:rPr lang="en-NZ" dirty="0" smtClean="0"/>
              <a:t>Implement more meaningful primary / secondary integration</a:t>
            </a:r>
            <a:endParaRPr lang="en-NZ" dirty="0"/>
          </a:p>
        </p:txBody>
      </p:sp>
      <p:graphicFrame>
        <p:nvGraphicFramePr>
          <p:cNvPr id="4" name="Object 3"/>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29718" r:id="rId3" imgW="8209524" imgH="1980952" progId="MSPhotoEd.3">
                  <p:embed/>
                </p:oleObj>
              </mc:Choice>
              <mc:Fallback>
                <p:oleObj r:id="rId3" imgW="8209524" imgH="1980952" progId="MSPhotoEd.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990314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08920"/>
            <a:ext cx="8229600" cy="1143000"/>
          </a:xfrm>
        </p:spPr>
        <p:txBody>
          <a:bodyPr/>
          <a:lstStyle/>
          <a:p>
            <a:r>
              <a:rPr lang="en-NZ" dirty="0" smtClean="0"/>
              <a:t>Questions?</a:t>
            </a:r>
            <a:endParaRPr lang="en-NZ" dirty="0"/>
          </a:p>
        </p:txBody>
      </p:sp>
      <p:graphicFrame>
        <p:nvGraphicFramePr>
          <p:cNvPr id="4" name="Object 3"/>
          <p:cNvGraphicFramePr>
            <a:graphicFrameLocks noChangeAspect="1"/>
          </p:cNvGraphicFramePr>
          <p:nvPr>
            <p:extLst>
              <p:ext uri="{D42A27DB-BD31-4B8C-83A1-F6EECF244321}">
                <p14:modId xmlns:p14="http://schemas.microsoft.com/office/powerpoint/2010/main" val="556049077"/>
              </p:ext>
            </p:extLst>
          </p:nvPr>
        </p:nvGraphicFramePr>
        <p:xfrm>
          <a:off x="107504" y="188640"/>
          <a:ext cx="2206625" cy="538162"/>
        </p:xfrm>
        <a:graphic>
          <a:graphicData uri="http://schemas.openxmlformats.org/presentationml/2006/ole">
            <mc:AlternateContent xmlns:mc="http://schemas.openxmlformats.org/markup-compatibility/2006">
              <mc:Choice xmlns:v="urn:schemas-microsoft-com:vml" Requires="v">
                <p:oleObj spid="_x0000_s30742" r:id="rId3" imgW="8209524" imgH="1980952" progId="MSPhotoEd.3">
                  <p:embed/>
                </p:oleObj>
              </mc:Choice>
              <mc:Fallback>
                <p:oleObj r:id="rId3" imgW="8209524" imgH="1980952" progId="MSPhotoEd.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88640"/>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948472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395536" y="548680"/>
            <a:ext cx="8229600" cy="1143000"/>
          </a:xfrm>
        </p:spPr>
        <p:txBody>
          <a:bodyPr/>
          <a:lstStyle/>
          <a:p>
            <a:pPr eaLnBrk="1" hangingPunct="1"/>
            <a:r>
              <a:rPr lang="en-US" dirty="0" smtClean="0"/>
              <a:t>Coverage</a:t>
            </a:r>
            <a:endParaRPr lang="en-AU" dirty="0" smtClean="0"/>
          </a:p>
        </p:txBody>
      </p:sp>
      <p:sp>
        <p:nvSpPr>
          <p:cNvPr id="4099" name="Rectangle 3"/>
          <p:cNvSpPr>
            <a:spLocks noGrp="1" noChangeArrowheads="1"/>
          </p:cNvSpPr>
          <p:nvPr>
            <p:ph type="body" idx="1"/>
          </p:nvPr>
        </p:nvSpPr>
        <p:spPr>
          <a:xfrm>
            <a:off x="457200" y="1916832"/>
            <a:ext cx="8229600" cy="4209331"/>
          </a:xfrm>
        </p:spPr>
        <p:txBody>
          <a:bodyPr>
            <a:normAutofit/>
          </a:bodyPr>
          <a:lstStyle/>
          <a:p>
            <a:pPr eaLnBrk="1" hangingPunct="1"/>
            <a:r>
              <a:rPr lang="en-US" dirty="0" smtClean="0"/>
              <a:t>Healthcare structure in NZ</a:t>
            </a:r>
          </a:p>
          <a:p>
            <a:pPr eaLnBrk="1" hangingPunct="1"/>
            <a:r>
              <a:rPr lang="en-US" dirty="0" smtClean="0"/>
              <a:t>What/who influences health care policy and direction</a:t>
            </a:r>
          </a:p>
          <a:p>
            <a:pPr eaLnBrk="1" hangingPunct="1"/>
            <a:r>
              <a:rPr lang="en-US" dirty="0" smtClean="0"/>
              <a:t>What is the role of the Midland DHB’s?</a:t>
            </a:r>
          </a:p>
          <a:p>
            <a:pPr eaLnBrk="1" hangingPunct="1"/>
            <a:r>
              <a:rPr lang="en-US" dirty="0" smtClean="0"/>
              <a:t>How are DHB’s structured?</a:t>
            </a:r>
          </a:p>
          <a:p>
            <a:pPr eaLnBrk="1" hangingPunct="1"/>
            <a:r>
              <a:rPr lang="en-US" dirty="0" smtClean="0"/>
              <a:t>What opportunities and limitations for DHB’s in the current health care structure?</a:t>
            </a:r>
            <a:endParaRPr lang="en-AU"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2078" r:id="rId4" imgW="8209524" imgH="1980952" progId="MSPhotoEd.3">
                  <p:embed/>
                </p:oleObj>
              </mc:Choice>
              <mc:Fallback>
                <p:oleObj r:id="rId4" imgW="8209524" imgH="1980952" progId="MSPhotoEd.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4"/>
          <p:cNvPicPr/>
          <p:nvPr/>
        </p:nvPicPr>
        <p:blipFill>
          <a:blip r:embed="rId6" cstate="print">
            <a:extLst>
              <a:ext uri="{28A0092B-C50C-407E-A947-70E740481C1C}">
                <a14:useLocalDpi xmlns:a14="http://schemas.microsoft.com/office/drawing/2010/main" val="0"/>
              </a:ext>
            </a:extLst>
          </a:blip>
          <a:stretch>
            <a:fillRect/>
          </a:stretch>
        </p:blipFill>
        <p:spPr>
          <a:xfrm>
            <a:off x="6372200" y="154809"/>
            <a:ext cx="2626360" cy="581025"/>
          </a:xfrm>
          <a:prstGeom prst="rect">
            <a:avLst/>
          </a:prstGeom>
        </p:spPr>
      </p:pic>
    </p:spTree>
    <p:extLst>
      <p:ext uri="{BB962C8B-B14F-4D97-AF65-F5344CB8AC3E}">
        <p14:creationId xmlns:p14="http://schemas.microsoft.com/office/powerpoint/2010/main" val="475970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endParaRPr lang="en-US" smtClean="0"/>
          </a:p>
        </p:txBody>
      </p:sp>
      <p:pic>
        <p:nvPicPr>
          <p:cNvPr id="5123" name="Picture 4" descr="0"/>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a:xfrm>
            <a:off x="468313" y="260350"/>
            <a:ext cx="8064500" cy="6264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3" name="Object 2"/>
          <p:cNvGraphicFramePr>
            <a:graphicFrameLocks noChangeAspect="1"/>
          </p:cNvGraphicFramePr>
          <p:nvPr>
            <p:extLst>
              <p:ext uri="{D42A27DB-BD31-4B8C-83A1-F6EECF244321}">
                <p14:modId xmlns:p14="http://schemas.microsoft.com/office/powerpoint/2010/main" val="2393854282"/>
              </p:ext>
            </p:extLst>
          </p:nvPr>
        </p:nvGraphicFramePr>
        <p:xfrm>
          <a:off x="7308304" y="6237312"/>
          <a:ext cx="1702569" cy="538162"/>
        </p:xfrm>
        <a:graphic>
          <a:graphicData uri="http://schemas.openxmlformats.org/presentationml/2006/ole">
            <mc:AlternateContent xmlns:mc="http://schemas.openxmlformats.org/markup-compatibility/2006">
              <mc:Choice xmlns:v="urn:schemas-microsoft-com:vml" Requires="v">
                <p:oleObj spid="_x0000_s3103" r:id="rId5" imgW="8209524" imgH="1980952" progId="MSPhotoEd.3">
                  <p:embed/>
                </p:oleObj>
              </mc:Choice>
              <mc:Fallback>
                <p:oleObj r:id="rId5" imgW="8209524" imgH="1980952" progId="MSPhotoEd.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8304" y="6237312"/>
                        <a:ext cx="1702569" cy="53816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418836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2708275"/>
            <a:ext cx="9144000" cy="3097213"/>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7171" name="Rectangle 3"/>
          <p:cNvSpPr>
            <a:spLocks noChangeArrowheads="1"/>
          </p:cNvSpPr>
          <p:nvPr/>
        </p:nvSpPr>
        <p:spPr bwMode="auto">
          <a:xfrm>
            <a:off x="0" y="1722438"/>
            <a:ext cx="9144000" cy="1150937"/>
          </a:xfrm>
          <a:prstGeom prst="rect">
            <a:avLst/>
          </a:prstGeom>
          <a:solidFill>
            <a:srgbClr val="CCFFFF"/>
          </a:solidFill>
          <a:ln w="9525">
            <a:solidFill>
              <a:srgbClr val="CC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7172" name="Rectangle 4"/>
          <p:cNvSpPr>
            <a:spLocks noChangeArrowheads="1"/>
          </p:cNvSpPr>
          <p:nvPr/>
        </p:nvSpPr>
        <p:spPr bwMode="auto">
          <a:xfrm>
            <a:off x="0" y="0"/>
            <a:ext cx="9144000" cy="1758950"/>
          </a:xfrm>
          <a:prstGeom prst="rect">
            <a:avLst/>
          </a:prstGeom>
          <a:solidFill>
            <a:schemeClr val="accent1"/>
          </a:solidFill>
          <a:ln w="9525">
            <a:solidFill>
              <a:schemeClr val="accent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7173" name="Text Box 5"/>
          <p:cNvSpPr txBox="1">
            <a:spLocks noChangeArrowheads="1"/>
          </p:cNvSpPr>
          <p:nvPr/>
        </p:nvSpPr>
        <p:spPr bwMode="auto">
          <a:xfrm>
            <a:off x="250825" y="246063"/>
            <a:ext cx="2665413" cy="152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6213" indent="-1762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600" b="1">
                <a:solidFill>
                  <a:srgbClr val="FF3300"/>
                </a:solidFill>
              </a:rPr>
              <a:t>Strategies</a:t>
            </a:r>
          </a:p>
          <a:p>
            <a:pPr eaLnBrk="1" hangingPunct="1">
              <a:buFontTx/>
              <a:buChar char="•"/>
            </a:pPr>
            <a:r>
              <a:rPr lang="en-US" sz="1300"/>
              <a:t>Child Health Strategy</a:t>
            </a:r>
          </a:p>
          <a:p>
            <a:pPr eaLnBrk="1" hangingPunct="1">
              <a:buFontTx/>
              <a:buChar char="•"/>
            </a:pPr>
            <a:r>
              <a:rPr lang="en-US" sz="1300"/>
              <a:t>Health of Older People Strategy</a:t>
            </a:r>
          </a:p>
          <a:p>
            <a:pPr eaLnBrk="1" hangingPunct="1">
              <a:buFontTx/>
              <a:buChar char="•"/>
            </a:pPr>
            <a:r>
              <a:rPr lang="en-US" sz="1300"/>
              <a:t>He Korowai Oranga: Maori Health Strategy</a:t>
            </a:r>
          </a:p>
          <a:p>
            <a:pPr eaLnBrk="1" hangingPunct="1">
              <a:buFontTx/>
              <a:buChar char="•"/>
            </a:pPr>
            <a:r>
              <a:rPr lang="en-US" sz="1300"/>
              <a:t>NZ Disability Strategy</a:t>
            </a:r>
            <a:endParaRPr lang="en-AU" sz="1300"/>
          </a:p>
        </p:txBody>
      </p:sp>
      <p:sp>
        <p:nvSpPr>
          <p:cNvPr id="7174" name="Text Box 6"/>
          <p:cNvSpPr txBox="1">
            <a:spLocks noChangeArrowheads="1"/>
          </p:cNvSpPr>
          <p:nvPr/>
        </p:nvSpPr>
        <p:spPr bwMode="auto">
          <a:xfrm>
            <a:off x="2916238" y="461963"/>
            <a:ext cx="273685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6213" indent="-1762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US" sz="1300"/>
              <a:t>NZ Health Strategy</a:t>
            </a:r>
          </a:p>
          <a:p>
            <a:pPr eaLnBrk="1" hangingPunct="1">
              <a:buFontTx/>
              <a:buChar char="•"/>
            </a:pPr>
            <a:r>
              <a:rPr lang="en-US" sz="1300"/>
              <a:t>NZ Palliative Care Strategy</a:t>
            </a:r>
          </a:p>
          <a:p>
            <a:pPr eaLnBrk="1" hangingPunct="1">
              <a:buFontTx/>
              <a:buChar char="•"/>
            </a:pPr>
            <a:r>
              <a:rPr lang="en-US" sz="1300"/>
              <a:t>Pacific Health &amp; Disability Action Plan</a:t>
            </a:r>
          </a:p>
          <a:p>
            <a:pPr eaLnBrk="1" hangingPunct="1">
              <a:buFontTx/>
              <a:buChar char="•"/>
            </a:pPr>
            <a:r>
              <a:rPr lang="en-US" sz="1300"/>
              <a:t>Sexual and Reproductive Health Strategy</a:t>
            </a:r>
          </a:p>
        </p:txBody>
      </p:sp>
      <p:sp>
        <p:nvSpPr>
          <p:cNvPr id="7175" name="Text Box 7"/>
          <p:cNvSpPr txBox="1">
            <a:spLocks noChangeArrowheads="1"/>
          </p:cNvSpPr>
          <p:nvPr/>
        </p:nvSpPr>
        <p:spPr bwMode="auto">
          <a:xfrm>
            <a:off x="5724525" y="461963"/>
            <a:ext cx="3024188"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6213" indent="-1762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US" sz="1300"/>
              <a:t>Primary Health Care Strategy</a:t>
            </a:r>
            <a:endParaRPr lang="en-AU" sz="1300"/>
          </a:p>
          <a:p>
            <a:pPr eaLnBrk="1" hangingPunct="1">
              <a:buFontTx/>
              <a:buChar char="•"/>
            </a:pPr>
            <a:r>
              <a:rPr lang="en-US" sz="1300"/>
              <a:t>Youth health: A Guide to Action</a:t>
            </a:r>
          </a:p>
          <a:p>
            <a:pPr eaLnBrk="1" hangingPunct="1">
              <a:buFontTx/>
              <a:buChar char="•"/>
            </a:pPr>
            <a:r>
              <a:rPr lang="en-US" sz="1300"/>
              <a:t>Our Health, Our Future</a:t>
            </a:r>
          </a:p>
          <a:p>
            <a:pPr eaLnBrk="1" hangingPunct="1">
              <a:buFontTx/>
              <a:buChar char="•"/>
            </a:pPr>
            <a:r>
              <a:rPr lang="en-US" sz="1300"/>
              <a:t>Inhaling Inequality</a:t>
            </a:r>
            <a:endParaRPr lang="en-AU" sz="1300"/>
          </a:p>
        </p:txBody>
      </p:sp>
      <p:sp>
        <p:nvSpPr>
          <p:cNvPr id="7176" name="Text Box 8"/>
          <p:cNvSpPr txBox="1">
            <a:spLocks noChangeArrowheads="1"/>
          </p:cNvSpPr>
          <p:nvPr/>
        </p:nvSpPr>
        <p:spPr bwMode="auto">
          <a:xfrm>
            <a:off x="250825" y="1793875"/>
            <a:ext cx="2665413"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6213" indent="-1762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600" b="1" dirty="0">
                <a:solidFill>
                  <a:srgbClr val="FF3300"/>
                </a:solidFill>
              </a:rPr>
              <a:t>Chief Advisors</a:t>
            </a:r>
          </a:p>
          <a:p>
            <a:pPr eaLnBrk="1" hangingPunct="1">
              <a:buFontTx/>
              <a:buChar char="•"/>
            </a:pPr>
            <a:r>
              <a:rPr lang="en-US" sz="1300" dirty="0"/>
              <a:t>Services</a:t>
            </a:r>
          </a:p>
          <a:p>
            <a:pPr eaLnBrk="1" hangingPunct="1">
              <a:buFontTx/>
              <a:buChar char="•"/>
            </a:pPr>
            <a:r>
              <a:rPr lang="en-US" sz="1300" dirty="0"/>
              <a:t>Nursing</a:t>
            </a:r>
          </a:p>
          <a:p>
            <a:pPr eaLnBrk="1" hangingPunct="1">
              <a:buFontTx/>
              <a:buChar char="•"/>
            </a:pPr>
            <a:r>
              <a:rPr lang="en-US" sz="1300" dirty="0"/>
              <a:t>Disability Support Services</a:t>
            </a:r>
          </a:p>
          <a:p>
            <a:pPr eaLnBrk="1" hangingPunct="1">
              <a:buFontTx/>
              <a:buChar char="•"/>
            </a:pPr>
            <a:r>
              <a:rPr lang="en-US" sz="1300" dirty="0"/>
              <a:t>Maori Health</a:t>
            </a:r>
            <a:endParaRPr lang="en-AU" sz="1300" dirty="0"/>
          </a:p>
        </p:txBody>
      </p:sp>
      <p:sp>
        <p:nvSpPr>
          <p:cNvPr id="7177" name="Text Box 9"/>
          <p:cNvSpPr txBox="1">
            <a:spLocks noChangeArrowheads="1"/>
          </p:cNvSpPr>
          <p:nvPr/>
        </p:nvSpPr>
        <p:spPr bwMode="auto">
          <a:xfrm>
            <a:off x="2916238" y="2009775"/>
            <a:ext cx="273685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6213" indent="-1762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US" sz="1300"/>
              <a:t>Mental Health</a:t>
            </a:r>
          </a:p>
          <a:p>
            <a:pPr eaLnBrk="1" hangingPunct="1">
              <a:buFontTx/>
              <a:buChar char="•"/>
            </a:pPr>
            <a:r>
              <a:rPr lang="en-US" sz="1300"/>
              <a:t>General Practice</a:t>
            </a:r>
          </a:p>
          <a:p>
            <a:pPr eaLnBrk="1" hangingPunct="1">
              <a:buFontTx/>
              <a:buChar char="•"/>
            </a:pPr>
            <a:r>
              <a:rPr lang="en-US" sz="1300"/>
              <a:t>Child and Youth Health</a:t>
            </a:r>
          </a:p>
          <a:p>
            <a:pPr eaLnBrk="1" hangingPunct="1">
              <a:buFontTx/>
              <a:buChar char="•"/>
            </a:pPr>
            <a:r>
              <a:rPr lang="en-US" sz="1300"/>
              <a:t>Oral Health</a:t>
            </a:r>
          </a:p>
        </p:txBody>
      </p:sp>
      <p:sp>
        <p:nvSpPr>
          <p:cNvPr id="7178" name="Text Box 10"/>
          <p:cNvSpPr txBox="1">
            <a:spLocks noChangeArrowheads="1"/>
          </p:cNvSpPr>
          <p:nvPr/>
        </p:nvSpPr>
        <p:spPr bwMode="auto">
          <a:xfrm>
            <a:off x="5724525" y="2009775"/>
            <a:ext cx="3240088"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6213" indent="-1762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US" sz="1300"/>
              <a:t>Medical Advisor</a:t>
            </a:r>
            <a:endParaRPr lang="en-AU" sz="1300"/>
          </a:p>
          <a:p>
            <a:pPr eaLnBrk="1" hangingPunct="1">
              <a:buFontTx/>
              <a:buChar char="•"/>
            </a:pPr>
            <a:r>
              <a:rPr lang="en-US" sz="1300"/>
              <a:t>Pacific Health</a:t>
            </a:r>
          </a:p>
          <a:p>
            <a:pPr eaLnBrk="1" hangingPunct="1">
              <a:buFontTx/>
              <a:buChar char="•"/>
            </a:pPr>
            <a:r>
              <a:rPr lang="en-US" sz="1300"/>
              <a:t>Health Information Strategy &amp; Policy</a:t>
            </a:r>
          </a:p>
          <a:p>
            <a:pPr eaLnBrk="1" hangingPunct="1">
              <a:buFontTx/>
              <a:buChar char="•"/>
            </a:pPr>
            <a:r>
              <a:rPr lang="en-US" sz="1300"/>
              <a:t>Media</a:t>
            </a:r>
            <a:endParaRPr lang="en-AU" sz="1300"/>
          </a:p>
        </p:txBody>
      </p:sp>
      <p:sp>
        <p:nvSpPr>
          <p:cNvPr id="7179" name="Text Box 11"/>
          <p:cNvSpPr txBox="1">
            <a:spLocks noChangeArrowheads="1"/>
          </p:cNvSpPr>
          <p:nvPr/>
        </p:nvSpPr>
        <p:spPr bwMode="auto">
          <a:xfrm>
            <a:off x="3563938" y="2997200"/>
            <a:ext cx="1987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solidFill>
                  <a:srgbClr val="FF3300"/>
                </a:solidFill>
              </a:rPr>
              <a:t>DIRECTORATES</a:t>
            </a:r>
            <a:endParaRPr lang="en-AU" b="1">
              <a:solidFill>
                <a:srgbClr val="FF3300"/>
              </a:solidFill>
            </a:endParaRPr>
          </a:p>
        </p:txBody>
      </p:sp>
      <p:sp>
        <p:nvSpPr>
          <p:cNvPr id="7180" name="Rectangle 12"/>
          <p:cNvSpPr>
            <a:spLocks noChangeArrowheads="1"/>
          </p:cNvSpPr>
          <p:nvPr/>
        </p:nvSpPr>
        <p:spPr bwMode="auto">
          <a:xfrm>
            <a:off x="395288" y="3644900"/>
            <a:ext cx="1584325" cy="720725"/>
          </a:xfrm>
          <a:prstGeom prst="rect">
            <a:avLst/>
          </a:prstGeom>
          <a:solidFill>
            <a:srgbClr val="FF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a:t>Corporate and </a:t>
            </a:r>
          </a:p>
          <a:p>
            <a:pPr algn="ctr"/>
            <a:r>
              <a:rPr lang="en-US" sz="1400"/>
              <a:t>Information</a:t>
            </a:r>
            <a:endParaRPr lang="en-AU" sz="1400"/>
          </a:p>
        </p:txBody>
      </p:sp>
      <p:sp>
        <p:nvSpPr>
          <p:cNvPr id="7181" name="Rectangle 13"/>
          <p:cNvSpPr>
            <a:spLocks noChangeArrowheads="1"/>
          </p:cNvSpPr>
          <p:nvPr/>
        </p:nvSpPr>
        <p:spPr bwMode="auto">
          <a:xfrm>
            <a:off x="2627313" y="3644900"/>
            <a:ext cx="1655762" cy="720725"/>
          </a:xfrm>
          <a:prstGeom prst="rect">
            <a:avLst/>
          </a:prstGeom>
          <a:solidFill>
            <a:srgbClr val="FF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a:t>DHB Funding </a:t>
            </a:r>
          </a:p>
          <a:p>
            <a:pPr algn="ctr"/>
            <a:r>
              <a:rPr lang="en-US" sz="1400"/>
              <a:t>and Performance</a:t>
            </a:r>
            <a:endParaRPr lang="en-AU" sz="1400"/>
          </a:p>
        </p:txBody>
      </p:sp>
      <p:sp>
        <p:nvSpPr>
          <p:cNvPr id="7182" name="Rectangle 14"/>
          <p:cNvSpPr>
            <a:spLocks noChangeArrowheads="1"/>
          </p:cNvSpPr>
          <p:nvPr/>
        </p:nvSpPr>
        <p:spPr bwMode="auto">
          <a:xfrm>
            <a:off x="4932363" y="3644900"/>
            <a:ext cx="1655762" cy="720725"/>
          </a:xfrm>
          <a:prstGeom prst="rect">
            <a:avLst/>
          </a:prstGeom>
          <a:solidFill>
            <a:srgbClr val="FF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a:t>Sector</a:t>
            </a:r>
          </a:p>
          <a:p>
            <a:pPr algn="ctr"/>
            <a:r>
              <a:rPr lang="en-US" sz="1400"/>
              <a:t>Policy</a:t>
            </a:r>
            <a:endParaRPr lang="en-AU" sz="1400"/>
          </a:p>
        </p:txBody>
      </p:sp>
      <p:sp>
        <p:nvSpPr>
          <p:cNvPr id="7183" name="Rectangle 15"/>
          <p:cNvSpPr>
            <a:spLocks noChangeArrowheads="1"/>
          </p:cNvSpPr>
          <p:nvPr/>
        </p:nvSpPr>
        <p:spPr bwMode="auto">
          <a:xfrm>
            <a:off x="7092950" y="3644900"/>
            <a:ext cx="1727200" cy="720725"/>
          </a:xfrm>
          <a:prstGeom prst="rect">
            <a:avLst/>
          </a:prstGeom>
          <a:solidFill>
            <a:srgbClr val="FF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a:t>Clinical</a:t>
            </a:r>
          </a:p>
          <a:p>
            <a:pPr algn="ctr"/>
            <a:r>
              <a:rPr lang="en-US" sz="1400"/>
              <a:t>Services</a:t>
            </a:r>
            <a:endParaRPr lang="en-AU" sz="1400"/>
          </a:p>
        </p:txBody>
      </p:sp>
      <p:sp>
        <p:nvSpPr>
          <p:cNvPr id="7184" name="Rectangle 16"/>
          <p:cNvSpPr>
            <a:spLocks noChangeArrowheads="1"/>
          </p:cNvSpPr>
          <p:nvPr/>
        </p:nvSpPr>
        <p:spPr bwMode="auto">
          <a:xfrm>
            <a:off x="395288" y="4652963"/>
            <a:ext cx="1584325" cy="720725"/>
          </a:xfrm>
          <a:prstGeom prst="rect">
            <a:avLst/>
          </a:prstGeom>
          <a:solidFill>
            <a:srgbClr val="FF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a:t>Public Health</a:t>
            </a:r>
            <a:endParaRPr lang="en-AU" sz="1400"/>
          </a:p>
        </p:txBody>
      </p:sp>
      <p:sp>
        <p:nvSpPr>
          <p:cNvPr id="7185" name="Rectangle 17"/>
          <p:cNvSpPr>
            <a:spLocks noChangeArrowheads="1"/>
          </p:cNvSpPr>
          <p:nvPr/>
        </p:nvSpPr>
        <p:spPr bwMode="auto">
          <a:xfrm>
            <a:off x="2627313" y="4652963"/>
            <a:ext cx="1657350" cy="720725"/>
          </a:xfrm>
          <a:prstGeom prst="rect">
            <a:avLst/>
          </a:prstGeom>
          <a:solidFill>
            <a:srgbClr val="FF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a:t>Maori Health</a:t>
            </a:r>
            <a:endParaRPr lang="en-AU" sz="1400"/>
          </a:p>
        </p:txBody>
      </p:sp>
      <p:sp>
        <p:nvSpPr>
          <p:cNvPr id="7186" name="Rectangle 18"/>
          <p:cNvSpPr>
            <a:spLocks noChangeArrowheads="1"/>
          </p:cNvSpPr>
          <p:nvPr/>
        </p:nvSpPr>
        <p:spPr bwMode="auto">
          <a:xfrm>
            <a:off x="4932363" y="4652963"/>
            <a:ext cx="1655762" cy="720725"/>
          </a:xfrm>
          <a:prstGeom prst="rect">
            <a:avLst/>
          </a:prstGeom>
          <a:solidFill>
            <a:srgbClr val="FF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a:t>Disability</a:t>
            </a:r>
          </a:p>
          <a:p>
            <a:pPr algn="ctr"/>
            <a:r>
              <a:rPr lang="en-US" sz="1400"/>
              <a:t>Services</a:t>
            </a:r>
            <a:endParaRPr lang="en-AU" sz="1400"/>
          </a:p>
        </p:txBody>
      </p:sp>
      <p:sp>
        <p:nvSpPr>
          <p:cNvPr id="7187" name="Rectangle 19"/>
          <p:cNvSpPr>
            <a:spLocks noChangeArrowheads="1"/>
          </p:cNvSpPr>
          <p:nvPr/>
        </p:nvSpPr>
        <p:spPr bwMode="auto">
          <a:xfrm>
            <a:off x="7092950" y="4652963"/>
            <a:ext cx="1727200" cy="720725"/>
          </a:xfrm>
          <a:prstGeom prst="rect">
            <a:avLst/>
          </a:prstGeom>
          <a:solidFill>
            <a:srgbClr val="FFFFFF"/>
          </a:solidFill>
          <a:ln w="9525">
            <a:solidFill>
              <a:srgbClr val="00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a:t>Mental Health</a:t>
            </a:r>
            <a:endParaRPr lang="en-AU" sz="1400"/>
          </a:p>
        </p:txBody>
      </p:sp>
      <p:sp>
        <p:nvSpPr>
          <p:cNvPr id="7188" name="Rectangle 20"/>
          <p:cNvSpPr>
            <a:spLocks noChangeArrowheads="1"/>
          </p:cNvSpPr>
          <p:nvPr/>
        </p:nvSpPr>
        <p:spPr bwMode="auto">
          <a:xfrm>
            <a:off x="0" y="5661025"/>
            <a:ext cx="9144000" cy="1196975"/>
          </a:xfrm>
          <a:prstGeom prst="rect">
            <a:avLst/>
          </a:prstGeom>
          <a:solidFill>
            <a:srgbClr val="CCFFFF"/>
          </a:solidFill>
          <a:ln w="9525">
            <a:solidFill>
              <a:srgbClr val="CC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7189" name="Text Box 21"/>
          <p:cNvSpPr txBox="1">
            <a:spLocks noChangeArrowheads="1"/>
          </p:cNvSpPr>
          <p:nvPr/>
        </p:nvSpPr>
        <p:spPr bwMode="auto">
          <a:xfrm>
            <a:off x="250825" y="5734050"/>
            <a:ext cx="2665413" cy="73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6213" indent="-1762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600" b="1">
                <a:solidFill>
                  <a:srgbClr val="FF3300"/>
                </a:solidFill>
              </a:rPr>
              <a:t>Policy Frameworks</a:t>
            </a:r>
          </a:p>
          <a:p>
            <a:pPr eaLnBrk="1" hangingPunct="1">
              <a:buFontTx/>
              <a:buChar char="•"/>
            </a:pPr>
            <a:r>
              <a:rPr lang="en-US" sz="1300"/>
              <a:t>Treaty of Waitangi</a:t>
            </a:r>
          </a:p>
          <a:p>
            <a:pPr eaLnBrk="1" hangingPunct="1">
              <a:buFontTx/>
              <a:buChar char="•"/>
            </a:pPr>
            <a:r>
              <a:rPr lang="en-US" sz="1300"/>
              <a:t>Legislation</a:t>
            </a:r>
          </a:p>
        </p:txBody>
      </p:sp>
      <p:sp>
        <p:nvSpPr>
          <p:cNvPr id="7190" name="Text Box 22"/>
          <p:cNvSpPr txBox="1">
            <a:spLocks noChangeArrowheads="1"/>
          </p:cNvSpPr>
          <p:nvPr/>
        </p:nvSpPr>
        <p:spPr bwMode="auto">
          <a:xfrm>
            <a:off x="2916238" y="5949950"/>
            <a:ext cx="2736850"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6213" indent="-1762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US" sz="1300"/>
              <a:t>NZ Health Strategy</a:t>
            </a:r>
          </a:p>
          <a:p>
            <a:pPr eaLnBrk="1" hangingPunct="1">
              <a:buFontTx/>
              <a:buChar char="•"/>
            </a:pPr>
            <a:r>
              <a:rPr lang="en-US" sz="1300"/>
              <a:t>NZ Disability Strategy</a:t>
            </a:r>
          </a:p>
        </p:txBody>
      </p:sp>
      <p:sp>
        <p:nvSpPr>
          <p:cNvPr id="7191" name="Text Box 23"/>
          <p:cNvSpPr txBox="1">
            <a:spLocks noChangeArrowheads="1"/>
          </p:cNvSpPr>
          <p:nvPr/>
        </p:nvSpPr>
        <p:spPr bwMode="auto">
          <a:xfrm>
            <a:off x="5724525" y="5949950"/>
            <a:ext cx="3240088"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76213" indent="-176213"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US" sz="1300"/>
              <a:t>Monitoring and Accountability</a:t>
            </a:r>
            <a:endParaRPr lang="en-AU" sz="1300"/>
          </a:p>
        </p:txBody>
      </p:sp>
      <p:graphicFrame>
        <p:nvGraphicFramePr>
          <p:cNvPr id="2" name="Object 1"/>
          <p:cNvGraphicFramePr>
            <a:graphicFrameLocks noChangeAspect="1"/>
          </p:cNvGraphicFramePr>
          <p:nvPr>
            <p:extLst>
              <p:ext uri="{D42A27DB-BD31-4B8C-83A1-F6EECF244321}">
                <p14:modId xmlns:p14="http://schemas.microsoft.com/office/powerpoint/2010/main" val="1803451076"/>
              </p:ext>
            </p:extLst>
          </p:nvPr>
        </p:nvGraphicFramePr>
        <p:xfrm>
          <a:off x="7236619" y="6259512"/>
          <a:ext cx="1823243" cy="538162"/>
        </p:xfrm>
        <a:graphic>
          <a:graphicData uri="http://schemas.openxmlformats.org/presentationml/2006/ole">
            <mc:AlternateContent xmlns:mc="http://schemas.openxmlformats.org/markup-compatibility/2006">
              <mc:Choice xmlns:v="urn:schemas-microsoft-com:vml" Requires="v">
                <p:oleObj spid="_x0000_s28701" r:id="rId4" imgW="8209524" imgH="1980952" progId="MSPhotoEd.3">
                  <p:embed/>
                </p:oleObj>
              </mc:Choice>
              <mc:Fallback>
                <p:oleObj r:id="rId4" imgW="8209524" imgH="1980952" progId="MSPhotoEd.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619" y="6259512"/>
                        <a:ext cx="1823243" cy="53816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0376230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NZ"/>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188640"/>
            <a:ext cx="7780814" cy="6525344"/>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4127" r:id="rId4" imgW="8209524" imgH="1980952" progId="MSPhotoEd.3">
                  <p:embed/>
                </p:oleObj>
              </mc:Choice>
              <mc:Fallback>
                <p:oleObj r:id="rId4" imgW="8209524" imgH="1980952" progId="MSPhotoEd.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001514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MoH Expectations</a:t>
            </a:r>
            <a:endParaRPr lang="en-NZ" dirty="0"/>
          </a:p>
        </p:txBody>
      </p:sp>
      <p:sp>
        <p:nvSpPr>
          <p:cNvPr id="3" name="Content Placeholder 2"/>
          <p:cNvSpPr>
            <a:spLocks noGrp="1"/>
          </p:cNvSpPr>
          <p:nvPr>
            <p:ph idx="1"/>
          </p:nvPr>
        </p:nvSpPr>
        <p:spPr/>
        <p:txBody>
          <a:bodyPr>
            <a:normAutofit fontScale="92500" lnSpcReduction="20000"/>
          </a:bodyPr>
          <a:lstStyle/>
          <a:p>
            <a:r>
              <a:rPr lang="en-NZ" dirty="0" smtClean="0"/>
              <a:t>Regional planning and delivery</a:t>
            </a:r>
          </a:p>
          <a:p>
            <a:r>
              <a:rPr lang="en-NZ" dirty="0" smtClean="0"/>
              <a:t>Health Targets</a:t>
            </a:r>
          </a:p>
          <a:p>
            <a:r>
              <a:rPr lang="en-NZ" dirty="0" smtClean="0"/>
              <a:t>HQSC – falls prevention, surgical site infections</a:t>
            </a:r>
          </a:p>
          <a:p>
            <a:r>
              <a:rPr lang="en-NZ" dirty="0" smtClean="0"/>
              <a:t>Elective Service Performance Indicators</a:t>
            </a:r>
          </a:p>
          <a:p>
            <a:r>
              <a:rPr lang="en-NZ" dirty="0" smtClean="0"/>
              <a:t>Stroke</a:t>
            </a:r>
          </a:p>
          <a:p>
            <a:r>
              <a:rPr lang="en-NZ" dirty="0" smtClean="0"/>
              <a:t>Trauma</a:t>
            </a:r>
          </a:p>
          <a:p>
            <a:r>
              <a:rPr lang="en-NZ" dirty="0" smtClean="0"/>
              <a:t>Cardiology</a:t>
            </a:r>
          </a:p>
          <a:p>
            <a:r>
              <a:rPr lang="en-NZ" dirty="0" smtClean="0"/>
              <a:t>Oncology</a:t>
            </a:r>
          </a:p>
          <a:p>
            <a:r>
              <a:rPr lang="en-NZ" dirty="0" smtClean="0"/>
              <a:t>Financial Performance</a:t>
            </a:r>
          </a:p>
          <a:p>
            <a:endParaRPr lang="en-NZ" dirty="0" smtClean="0"/>
          </a:p>
          <a:p>
            <a:endParaRPr lang="en-NZ" dirty="0"/>
          </a:p>
        </p:txBody>
      </p:sp>
      <p:graphicFrame>
        <p:nvGraphicFramePr>
          <p:cNvPr id="4" name="Object 3"/>
          <p:cNvGraphicFramePr>
            <a:graphicFrameLocks noChangeAspect="1"/>
          </p:cNvGraphicFramePr>
          <p:nvPr>
            <p:extLst>
              <p:ext uri="{D42A27DB-BD31-4B8C-83A1-F6EECF244321}">
                <p14:modId xmlns:p14="http://schemas.microsoft.com/office/powerpoint/2010/main" val="3818826869"/>
              </p:ext>
            </p:extLst>
          </p:nvPr>
        </p:nvGraphicFramePr>
        <p:xfrm>
          <a:off x="111125" y="93663"/>
          <a:ext cx="2206625" cy="538162"/>
        </p:xfrm>
        <a:graphic>
          <a:graphicData uri="http://schemas.openxmlformats.org/presentationml/2006/ole">
            <mc:AlternateContent xmlns:mc="http://schemas.openxmlformats.org/markup-compatibility/2006">
              <mc:Choice xmlns:v="urn:schemas-microsoft-com:vml" Requires="v">
                <p:oleObj spid="_x0000_s21534" r:id="rId3" imgW="8209524" imgH="1980952" progId="MSPhotoEd.3">
                  <p:embed/>
                </p:oleObj>
              </mc:Choice>
              <mc:Fallback>
                <p:oleObj r:id="rId3" imgW="8209524" imgH="1980952" progId="MSPhotoEd.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125" y="93663"/>
                        <a:ext cx="2206625"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7303290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9664"/>
            <a:ext cx="8229600" cy="931143"/>
          </a:xfrm>
        </p:spPr>
        <p:txBody>
          <a:bodyPr/>
          <a:lstStyle/>
          <a:p>
            <a:r>
              <a:rPr lang="en-US" dirty="0" smtClean="0"/>
              <a:t>Regional Objectives</a:t>
            </a:r>
            <a:endParaRPr lang="en-NZ" dirty="0"/>
          </a:p>
        </p:txBody>
      </p:sp>
      <p:sp>
        <p:nvSpPr>
          <p:cNvPr id="3" name="Content Placeholder 2"/>
          <p:cNvSpPr>
            <a:spLocks noGrp="1"/>
          </p:cNvSpPr>
          <p:nvPr>
            <p:ph idx="1"/>
          </p:nvPr>
        </p:nvSpPr>
        <p:spPr>
          <a:xfrm>
            <a:off x="457200" y="1844824"/>
            <a:ext cx="8229600" cy="4281339"/>
          </a:xfrm>
        </p:spPr>
        <p:txBody>
          <a:bodyPr>
            <a:normAutofit/>
          </a:bodyPr>
          <a:lstStyle/>
          <a:p>
            <a:pPr marL="0" indent="0">
              <a:buNone/>
            </a:pPr>
            <a:r>
              <a:rPr lang="en-US" dirty="0" smtClean="0"/>
              <a:t>Six Regional Objectives:</a:t>
            </a:r>
          </a:p>
          <a:p>
            <a:pPr lvl="1"/>
            <a:r>
              <a:rPr lang="en-US" dirty="0" smtClean="0"/>
              <a:t>To improve Maori health outcomes</a:t>
            </a:r>
          </a:p>
          <a:p>
            <a:pPr lvl="1"/>
            <a:r>
              <a:rPr lang="en-US" dirty="0" smtClean="0"/>
              <a:t>Integration across continuums of care</a:t>
            </a:r>
          </a:p>
          <a:p>
            <a:pPr lvl="1"/>
            <a:r>
              <a:rPr lang="en-US" dirty="0" smtClean="0"/>
              <a:t>To improve quality across all regional services</a:t>
            </a:r>
          </a:p>
          <a:p>
            <a:pPr lvl="1"/>
            <a:r>
              <a:rPr lang="en-US" dirty="0" smtClean="0"/>
              <a:t>To build the workforce</a:t>
            </a:r>
          </a:p>
          <a:p>
            <a:pPr lvl="1"/>
            <a:r>
              <a:rPr lang="en-US" dirty="0" smtClean="0"/>
              <a:t>To improve clinical information systems </a:t>
            </a:r>
          </a:p>
          <a:p>
            <a:pPr lvl="1"/>
            <a:r>
              <a:rPr lang="en-US" dirty="0" smtClean="0"/>
              <a:t>Efficient allocation of public health system resources</a:t>
            </a:r>
            <a:endParaRPr lang="en-NZ"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251520" y="188640"/>
            <a:ext cx="2626360" cy="581025"/>
          </a:xfrm>
          <a:prstGeom prst="rect">
            <a:avLst/>
          </a:prstGeom>
        </p:spPr>
      </p:pic>
    </p:spTree>
    <p:extLst>
      <p:ext uri="{BB962C8B-B14F-4D97-AF65-F5344CB8AC3E}">
        <p14:creationId xmlns:p14="http://schemas.microsoft.com/office/powerpoint/2010/main" val="1241619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229600" cy="1143000"/>
          </a:xfrm>
        </p:spPr>
        <p:txBody>
          <a:bodyPr/>
          <a:lstStyle/>
          <a:p>
            <a:r>
              <a:rPr lang="en-US" dirty="0" smtClean="0"/>
              <a:t>Regional Measures</a:t>
            </a:r>
            <a:endParaRPr lang="en-NZ" dirty="0"/>
          </a:p>
        </p:txBody>
      </p:sp>
      <p:sp>
        <p:nvSpPr>
          <p:cNvPr id="3" name="Content Placeholder 2"/>
          <p:cNvSpPr>
            <a:spLocks noGrp="1"/>
          </p:cNvSpPr>
          <p:nvPr>
            <p:ph idx="1"/>
          </p:nvPr>
        </p:nvSpPr>
        <p:spPr>
          <a:xfrm>
            <a:off x="457200" y="1772816"/>
            <a:ext cx="8229600" cy="4353347"/>
          </a:xfrm>
        </p:spPr>
        <p:txBody>
          <a:bodyPr>
            <a:normAutofit fontScale="92500" lnSpcReduction="20000"/>
          </a:bodyPr>
          <a:lstStyle/>
          <a:p>
            <a:pPr marL="0" indent="0">
              <a:buNone/>
            </a:pPr>
            <a:r>
              <a:rPr lang="en-US" dirty="0" smtClean="0"/>
              <a:t>Region to monitor progress:</a:t>
            </a:r>
          </a:p>
          <a:p>
            <a:pPr lvl="1"/>
            <a:r>
              <a:rPr lang="en-US" dirty="0" smtClean="0"/>
              <a:t>Life expectancy: life expectancy is a calculation of life expectancy at birth based on the mortality rates of the population in each age in a given year</a:t>
            </a:r>
          </a:p>
          <a:p>
            <a:pPr lvl="1"/>
            <a:r>
              <a:rPr lang="en-US" dirty="0" smtClean="0"/>
              <a:t>Premature death: early death is the rate of deaths before the age of 75 years</a:t>
            </a:r>
          </a:p>
          <a:p>
            <a:pPr lvl="1"/>
            <a:r>
              <a:rPr lang="en-US" dirty="0" smtClean="0"/>
              <a:t>Amenable mortality: are deaths that could, in theory, be averted by good healthcare</a:t>
            </a:r>
          </a:p>
          <a:p>
            <a:pPr lvl="1"/>
            <a:r>
              <a:rPr lang="en-US" dirty="0" smtClean="0"/>
              <a:t>Fewer people smoking</a:t>
            </a:r>
          </a:p>
          <a:p>
            <a:pPr lvl="1"/>
            <a:r>
              <a:rPr lang="en-US" dirty="0" smtClean="0"/>
              <a:t>Reduction in vaccine preventable diseases</a:t>
            </a:r>
          </a:p>
          <a:p>
            <a:pPr lvl="1"/>
            <a:r>
              <a:rPr lang="en-US" dirty="0" smtClean="0"/>
              <a:t>Improving health behaviours</a:t>
            </a:r>
            <a:endParaRPr lang="en-US" dirty="0">
              <a:solidFill>
                <a:schemeClr val="accent2">
                  <a:lumMod val="75000"/>
                </a:schemeClr>
              </a:solidFill>
            </a:endParaRPr>
          </a:p>
          <a:p>
            <a:pPr lvl="1"/>
            <a:endParaRPr lang="en-NZ" dirty="0"/>
          </a:p>
        </p:txBody>
      </p:sp>
      <p:pic>
        <p:nvPicPr>
          <p:cNvPr id="4" name="Picture 3"/>
          <p:cNvPicPr/>
          <p:nvPr/>
        </p:nvPicPr>
        <p:blipFill>
          <a:blip r:embed="rId2" cstate="print">
            <a:extLst>
              <a:ext uri="{28A0092B-C50C-407E-A947-70E740481C1C}">
                <a14:useLocalDpi xmlns:a14="http://schemas.microsoft.com/office/drawing/2010/main" val="0"/>
              </a:ext>
            </a:extLst>
          </a:blip>
          <a:stretch>
            <a:fillRect/>
          </a:stretch>
        </p:blipFill>
        <p:spPr>
          <a:xfrm>
            <a:off x="179512" y="188640"/>
            <a:ext cx="2626360" cy="581025"/>
          </a:xfrm>
          <a:prstGeom prst="rect">
            <a:avLst/>
          </a:prstGeom>
        </p:spPr>
      </p:pic>
    </p:spTree>
    <p:extLst>
      <p:ext uri="{BB962C8B-B14F-4D97-AF65-F5344CB8AC3E}">
        <p14:creationId xmlns:p14="http://schemas.microsoft.com/office/powerpoint/2010/main" val="35344310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TotalTime>
  <Words>848</Words>
  <Application>Microsoft Office PowerPoint</Application>
  <PresentationFormat>On-screen Show (4:3)</PresentationFormat>
  <Paragraphs>187</Paragraphs>
  <Slides>25</Slides>
  <Notes>4</Notes>
  <HiddenSlides>0</HiddenSlides>
  <MMClips>0</MMClips>
  <ScaleCrop>false</ScaleCrop>
  <HeadingPairs>
    <vt:vector size="8" baseType="variant">
      <vt:variant>
        <vt:lpstr>Theme</vt:lpstr>
      </vt:variant>
      <vt:variant>
        <vt:i4>1</vt:i4>
      </vt:variant>
      <vt:variant>
        <vt:lpstr>Embedded OLE Servers</vt:lpstr>
      </vt:variant>
      <vt:variant>
        <vt:i4>1</vt:i4>
      </vt:variant>
      <vt:variant>
        <vt:lpstr>Slide Titles</vt:lpstr>
      </vt:variant>
      <vt:variant>
        <vt:i4>25</vt:i4>
      </vt:variant>
      <vt:variant>
        <vt:lpstr>Custom Shows</vt:lpstr>
      </vt:variant>
      <vt:variant>
        <vt:i4>1</vt:i4>
      </vt:variant>
    </vt:vector>
  </HeadingPairs>
  <TitlesOfParts>
    <vt:vector size="28" baseType="lpstr">
      <vt:lpstr>Office Theme</vt:lpstr>
      <vt:lpstr>MSPhotoEd.3</vt:lpstr>
      <vt:lpstr> Midland Region Primary Healthcare  Forum  30 May 2014 </vt:lpstr>
      <vt:lpstr>Integration of Primary / Secondary Services within the Region </vt:lpstr>
      <vt:lpstr>Coverage</vt:lpstr>
      <vt:lpstr>PowerPoint Presentation</vt:lpstr>
      <vt:lpstr>PowerPoint Presentation</vt:lpstr>
      <vt:lpstr>PowerPoint Presentation</vt:lpstr>
      <vt:lpstr>MoH Expectations</vt:lpstr>
      <vt:lpstr>Regional Objectives</vt:lpstr>
      <vt:lpstr>Regional Measures</vt:lpstr>
      <vt:lpstr>The Midland Region</vt:lpstr>
      <vt:lpstr>Midland Region (continued)</vt:lpstr>
      <vt:lpstr>Each Day within the Midland Region:</vt:lpstr>
      <vt:lpstr>Regional Vision</vt:lpstr>
      <vt:lpstr>TDHB Aims</vt:lpstr>
      <vt:lpstr>PowerPoint Presentation</vt:lpstr>
      <vt:lpstr>Regional Networks &amp; Action Groups</vt:lpstr>
      <vt:lpstr>PowerPoint Presentation</vt:lpstr>
      <vt:lpstr>Project Maunga</vt:lpstr>
      <vt:lpstr>Taranaki health targets: quarter 1 (July–September) 2013/14 results</vt:lpstr>
      <vt:lpstr>Elective Services</vt:lpstr>
      <vt:lpstr>ESPI compliance</vt:lpstr>
      <vt:lpstr>Ministry Policy: Elective Services</vt:lpstr>
      <vt:lpstr>Aims</vt:lpstr>
      <vt:lpstr>Planning for next year</vt:lpstr>
      <vt:lpstr>Questions?</vt:lpstr>
      <vt:lpstr>Custom Show 1</vt:lpstr>
    </vt:vector>
  </TitlesOfParts>
  <Company>TDHB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Service Delivery</dc:title>
  <dc:creator>rcm</dc:creator>
  <cp:lastModifiedBy>lcr</cp:lastModifiedBy>
  <cp:revision>37</cp:revision>
  <cp:lastPrinted>2014-05-29T03:02:18Z</cp:lastPrinted>
  <dcterms:created xsi:type="dcterms:W3CDTF">2014-02-09T21:34:45Z</dcterms:created>
  <dcterms:modified xsi:type="dcterms:W3CDTF">2014-06-11T01:28:32Z</dcterms:modified>
</cp:coreProperties>
</file>