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8" r:id="rId2"/>
    <p:sldId id="286" r:id="rId3"/>
    <p:sldId id="296" r:id="rId4"/>
    <p:sldId id="289" r:id="rId5"/>
    <p:sldId id="287" r:id="rId6"/>
    <p:sldId id="303" r:id="rId7"/>
    <p:sldId id="306" r:id="rId8"/>
    <p:sldId id="305" r:id="rId9"/>
    <p:sldId id="307" r:id="rId10"/>
    <p:sldId id="304" r:id="rId11"/>
    <p:sldId id="308" r:id="rId12"/>
    <p:sldId id="309" r:id="rId13"/>
    <p:sldId id="315" r:id="rId14"/>
    <p:sldId id="310" r:id="rId15"/>
    <p:sldId id="311" r:id="rId16"/>
    <p:sldId id="299" r:id="rId17"/>
    <p:sldId id="312" r:id="rId18"/>
    <p:sldId id="313" r:id="rId19"/>
    <p:sldId id="314" r:id="rId2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9080"/>
    <a:srgbClr val="F6C6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33" autoAdjust="0"/>
  </p:normalViewPr>
  <p:slideViewPr>
    <p:cSldViewPr>
      <p:cViewPr>
        <p:scale>
          <a:sx n="76" d="100"/>
          <a:sy n="76" d="100"/>
        </p:scale>
        <p:origin x="-3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764D65-06B6-4391-BCC7-F1AF053DAF07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1E18950C-67BA-417B-9599-D052FF5646AF}" type="pres">
      <dgm:prSet presAssocID="{A8764D65-06B6-4391-BCC7-F1AF053DAF07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NZ"/>
        </a:p>
      </dgm:t>
    </dgm:pt>
  </dgm:ptLst>
  <dgm:cxnLst>
    <dgm:cxn modelId="{85876326-6B78-44D5-B008-BF40A8177C6C}" type="presOf" srcId="{A8764D65-06B6-4391-BCC7-F1AF053DAF07}" destId="{1E18950C-67BA-417B-9599-D052FF5646AF}" srcOrd="0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6E1A54-EB6F-41EC-A77F-ED9AEB9AFFD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6613F7B1-7861-4D7C-B717-C9770F237736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100" dirty="0" smtClean="0"/>
            <a:t>Child &amp; Adolescent Mental Health Service</a:t>
          </a:r>
        </a:p>
        <a:p>
          <a:r>
            <a:rPr lang="en-US" sz="1100" dirty="0" smtClean="0"/>
            <a:t>Alcohol and Drugs,</a:t>
          </a:r>
        </a:p>
        <a:p>
          <a:r>
            <a:rPr lang="en-US" sz="1100" dirty="0" smtClean="0"/>
            <a:t>Supported Accommodation</a:t>
          </a:r>
          <a:endParaRPr lang="en-NZ" sz="1100" dirty="0"/>
        </a:p>
      </dgm:t>
    </dgm:pt>
    <dgm:pt modelId="{59BD7603-06D0-493B-9652-8C6F7E8450E0}" type="parTrans" cxnId="{40CAAFCD-D57E-485B-B3A9-7038963EB461}">
      <dgm:prSet/>
      <dgm:spPr/>
      <dgm:t>
        <a:bodyPr/>
        <a:lstStyle/>
        <a:p>
          <a:endParaRPr lang="en-NZ"/>
        </a:p>
      </dgm:t>
    </dgm:pt>
    <dgm:pt modelId="{853791F3-F2AF-41FB-8B20-7CCB50309407}" type="sibTrans" cxnId="{40CAAFCD-D57E-485B-B3A9-7038963EB461}">
      <dgm:prSet/>
      <dgm:spPr/>
      <dgm:t>
        <a:bodyPr/>
        <a:lstStyle/>
        <a:p>
          <a:endParaRPr lang="en-NZ"/>
        </a:p>
      </dgm:t>
    </dgm:pt>
    <dgm:pt modelId="{7092A47C-C4CB-4DA9-AC8D-EF363E915CAB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100" dirty="0" smtClean="0"/>
            <a:t>Tui Ora Family Health</a:t>
          </a:r>
          <a:endParaRPr lang="en-NZ" sz="1100" dirty="0"/>
        </a:p>
      </dgm:t>
    </dgm:pt>
    <dgm:pt modelId="{CB5EA199-71E8-4C87-BD14-7BFEDBBD5E14}" type="parTrans" cxnId="{B97EFF46-A0CC-4180-8783-7AB99F0DBD15}">
      <dgm:prSet/>
      <dgm:spPr/>
      <dgm:t>
        <a:bodyPr/>
        <a:lstStyle/>
        <a:p>
          <a:endParaRPr lang="en-NZ"/>
        </a:p>
      </dgm:t>
    </dgm:pt>
    <dgm:pt modelId="{1D970487-E630-43D9-BBBE-66853E09E671}" type="sibTrans" cxnId="{B97EFF46-A0CC-4180-8783-7AB99F0DBD15}">
      <dgm:prSet/>
      <dgm:spPr/>
      <dgm:t>
        <a:bodyPr/>
        <a:lstStyle/>
        <a:p>
          <a:endParaRPr lang="en-NZ"/>
        </a:p>
      </dgm:t>
    </dgm:pt>
    <dgm:pt modelId="{744A35D3-5AC9-4205-9AD1-2442C3EA46E2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100" dirty="0" smtClean="0"/>
            <a:t>Public Health</a:t>
          </a:r>
          <a:endParaRPr lang="en-NZ" sz="1100" dirty="0"/>
        </a:p>
      </dgm:t>
    </dgm:pt>
    <dgm:pt modelId="{D60BAD93-169A-49AA-983D-D6F040D81528}" type="parTrans" cxnId="{A1A1A799-A794-480B-ADC1-3F3310554C05}">
      <dgm:prSet/>
      <dgm:spPr/>
      <dgm:t>
        <a:bodyPr/>
        <a:lstStyle/>
        <a:p>
          <a:endParaRPr lang="en-NZ"/>
        </a:p>
      </dgm:t>
    </dgm:pt>
    <dgm:pt modelId="{46111858-0E5B-4893-AE6D-465C8D7248BB}" type="sibTrans" cxnId="{A1A1A799-A794-480B-ADC1-3F3310554C05}">
      <dgm:prSet/>
      <dgm:spPr/>
      <dgm:t>
        <a:bodyPr/>
        <a:lstStyle/>
        <a:p>
          <a:endParaRPr lang="en-NZ"/>
        </a:p>
      </dgm:t>
    </dgm:pt>
    <dgm:pt modelId="{BBACAD21-1028-4E03-86F3-EF5EBC0B4845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100" dirty="0" smtClean="0"/>
            <a:t>Cultural Advisor,</a:t>
          </a:r>
        </a:p>
        <a:p>
          <a:r>
            <a:rPr lang="en-US" sz="1100" dirty="0" smtClean="0"/>
            <a:t>Kaiawhina. </a:t>
          </a:r>
          <a:r>
            <a:rPr lang="en-US" sz="1100" dirty="0" err="1" smtClean="0"/>
            <a:t>Koroua</a:t>
          </a:r>
          <a:r>
            <a:rPr lang="en-US" sz="1100" dirty="0" smtClean="0"/>
            <a:t> </a:t>
          </a:r>
          <a:r>
            <a:rPr lang="en-US" sz="1100" dirty="0" err="1" smtClean="0"/>
            <a:t>Kuia</a:t>
          </a:r>
          <a:r>
            <a:rPr lang="en-US" sz="1100" dirty="0" smtClean="0"/>
            <a:t> Services</a:t>
          </a:r>
          <a:endParaRPr lang="en-NZ" sz="1100" dirty="0"/>
        </a:p>
      </dgm:t>
    </dgm:pt>
    <dgm:pt modelId="{7EDF1F41-E723-4F01-BAC4-F4204ADB4E64}" type="parTrans" cxnId="{8AB0A1A7-CFD8-4CE1-A60D-B049149656C8}">
      <dgm:prSet/>
      <dgm:spPr/>
      <dgm:t>
        <a:bodyPr/>
        <a:lstStyle/>
        <a:p>
          <a:endParaRPr lang="en-NZ"/>
        </a:p>
      </dgm:t>
    </dgm:pt>
    <dgm:pt modelId="{53FFB7E3-4654-4312-A03B-261EAC95F12C}" type="sibTrans" cxnId="{8AB0A1A7-CFD8-4CE1-A60D-B049149656C8}">
      <dgm:prSet/>
      <dgm:spPr/>
      <dgm:t>
        <a:bodyPr/>
        <a:lstStyle/>
        <a:p>
          <a:endParaRPr lang="en-NZ"/>
        </a:p>
      </dgm:t>
    </dgm:pt>
    <dgm:pt modelId="{F8E6DB9C-73F2-4488-A29B-0BAB61205975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100" dirty="0" err="1" smtClean="0"/>
            <a:t>Homebased</a:t>
          </a:r>
          <a:r>
            <a:rPr lang="en-US" sz="1100" dirty="0" smtClean="0"/>
            <a:t> Support</a:t>
          </a:r>
          <a:endParaRPr lang="en-NZ" sz="1100" dirty="0"/>
        </a:p>
      </dgm:t>
    </dgm:pt>
    <dgm:pt modelId="{EE8D101D-3E0D-4122-A644-C1A4A12EF63B}" type="parTrans" cxnId="{343AC020-EF80-4E6B-B2ED-D46B1B8C0BED}">
      <dgm:prSet/>
      <dgm:spPr/>
      <dgm:t>
        <a:bodyPr/>
        <a:lstStyle/>
        <a:p>
          <a:endParaRPr lang="en-NZ"/>
        </a:p>
      </dgm:t>
    </dgm:pt>
    <dgm:pt modelId="{24C7C25C-4D50-4F23-BD65-99745C8C120F}" type="sibTrans" cxnId="{343AC020-EF80-4E6B-B2ED-D46B1B8C0BED}">
      <dgm:prSet/>
      <dgm:spPr/>
      <dgm:t>
        <a:bodyPr/>
        <a:lstStyle/>
        <a:p>
          <a:endParaRPr lang="en-NZ"/>
        </a:p>
      </dgm:t>
    </dgm:pt>
    <dgm:pt modelId="{AD15C524-51C0-4325-97C6-C2E856BCB532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100" dirty="0" smtClean="0"/>
            <a:t>General Mental</a:t>
          </a:r>
        </a:p>
        <a:p>
          <a:r>
            <a:rPr lang="en-US" sz="1100" dirty="0" smtClean="0"/>
            <a:t>Health</a:t>
          </a:r>
          <a:endParaRPr lang="en-NZ" sz="1100" dirty="0"/>
        </a:p>
      </dgm:t>
    </dgm:pt>
    <dgm:pt modelId="{8BBF2A8D-3B10-4D4E-B0CB-9F8E853897AF}" type="parTrans" cxnId="{7308529C-D369-449D-98CF-E3E3BDA3079B}">
      <dgm:prSet/>
      <dgm:spPr/>
      <dgm:t>
        <a:bodyPr/>
        <a:lstStyle/>
        <a:p>
          <a:endParaRPr lang="en-NZ"/>
        </a:p>
      </dgm:t>
    </dgm:pt>
    <dgm:pt modelId="{9910A9A6-6FDB-4736-B320-671CB6F83241}" type="sibTrans" cxnId="{7308529C-D369-449D-98CF-E3E3BDA3079B}">
      <dgm:prSet custScaleX="156776" custScaleY="122286" custLinFactX="-100000" custLinFactNeighborX="-161399" custLinFactNeighborY="-239"/>
      <dgm:spPr/>
      <dgm:t>
        <a:bodyPr/>
        <a:lstStyle/>
        <a:p>
          <a:endParaRPr lang="en-NZ"/>
        </a:p>
      </dgm:t>
    </dgm:pt>
    <dgm:pt modelId="{B18FB3C3-7718-4352-892A-8155AB919BD7}">
      <dgm:prSet custT="1"/>
      <dgm:spPr>
        <a:solidFill>
          <a:schemeClr val="accent2"/>
        </a:solidFill>
      </dgm:spPr>
      <dgm:t>
        <a:bodyPr/>
        <a:lstStyle/>
        <a:p>
          <a:r>
            <a:rPr lang="en-US" sz="1100" dirty="0" smtClean="0"/>
            <a:t>Wellness Team</a:t>
          </a:r>
          <a:endParaRPr lang="en-NZ" sz="1100" dirty="0"/>
        </a:p>
      </dgm:t>
    </dgm:pt>
    <dgm:pt modelId="{EE7C0530-E884-493B-ABE5-92BAA5806819}" type="parTrans" cxnId="{00EA7619-65A1-40F9-927B-A43E2CADB797}">
      <dgm:prSet/>
      <dgm:spPr/>
      <dgm:t>
        <a:bodyPr/>
        <a:lstStyle/>
        <a:p>
          <a:endParaRPr lang="en-NZ"/>
        </a:p>
      </dgm:t>
    </dgm:pt>
    <dgm:pt modelId="{8CFD0244-637D-45E6-9A78-09CAC51FABB9}" type="sibTrans" cxnId="{00EA7619-65A1-40F9-927B-A43E2CADB797}">
      <dgm:prSet custScaleX="156776" custScaleY="122286" custLinFactX="-100000" custLinFactNeighborX="-161399" custLinFactNeighborY="-239"/>
      <dgm:spPr/>
      <dgm:t>
        <a:bodyPr/>
        <a:lstStyle/>
        <a:p>
          <a:endParaRPr lang="en-NZ"/>
        </a:p>
      </dgm:t>
    </dgm:pt>
    <dgm:pt modelId="{BB212400-E922-4FFC-A39D-9266DEFB1780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100" dirty="0" smtClean="0"/>
            <a:t>TPC</a:t>
          </a:r>
        </a:p>
        <a:p>
          <a:r>
            <a:rPr lang="en-US" sz="1100" dirty="0" smtClean="0"/>
            <a:t>Taranaki Primary Connections</a:t>
          </a:r>
          <a:endParaRPr lang="en-NZ" sz="1100" dirty="0"/>
        </a:p>
      </dgm:t>
    </dgm:pt>
    <dgm:pt modelId="{C8F88D1B-521B-4CD4-BDEB-5A4C589C2499}" type="parTrans" cxnId="{DB867644-31F7-489A-BF95-70A1DF1ED80E}">
      <dgm:prSet/>
      <dgm:spPr/>
      <dgm:t>
        <a:bodyPr/>
        <a:lstStyle/>
        <a:p>
          <a:endParaRPr lang="en-NZ"/>
        </a:p>
      </dgm:t>
    </dgm:pt>
    <dgm:pt modelId="{29669119-3895-40CD-A290-C2194CA89FA1}" type="sibTrans" cxnId="{DB867644-31F7-489A-BF95-70A1DF1ED80E}">
      <dgm:prSet custScaleX="156776" custScaleY="122286" custLinFactX="-100000" custLinFactNeighborX="-161399" custLinFactNeighborY="-239"/>
      <dgm:spPr/>
      <dgm:t>
        <a:bodyPr/>
        <a:lstStyle/>
        <a:p>
          <a:endParaRPr lang="en-NZ"/>
        </a:p>
      </dgm:t>
    </dgm:pt>
    <dgm:pt modelId="{F8EABFD1-C296-4063-84B1-5C5D90F7958F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100" dirty="0" smtClean="0"/>
            <a:t>Long Term Conditions</a:t>
          </a:r>
          <a:endParaRPr lang="en-NZ" sz="1100" dirty="0"/>
        </a:p>
      </dgm:t>
    </dgm:pt>
    <dgm:pt modelId="{C4975A5F-1227-4F00-B566-8F7213E787D0}" type="parTrans" cxnId="{2540897D-112A-4FDD-AF27-7B331C7FE45C}">
      <dgm:prSet/>
      <dgm:spPr/>
      <dgm:t>
        <a:bodyPr/>
        <a:lstStyle/>
        <a:p>
          <a:endParaRPr lang="en-NZ"/>
        </a:p>
      </dgm:t>
    </dgm:pt>
    <dgm:pt modelId="{A745E8C0-75A6-4841-BD6D-E9110F2103DF}" type="sibTrans" cxnId="{2540897D-112A-4FDD-AF27-7B331C7FE45C}">
      <dgm:prSet custScaleX="156776" custScaleY="122286" custLinFactX="-100000" custLinFactNeighborX="-161399" custLinFactNeighborY="-239"/>
      <dgm:spPr/>
      <dgm:t>
        <a:bodyPr/>
        <a:lstStyle/>
        <a:p>
          <a:endParaRPr lang="en-NZ"/>
        </a:p>
      </dgm:t>
    </dgm:pt>
    <dgm:pt modelId="{3344A786-7DD3-4EC6-BDAF-8213CD07BD9E}">
      <dgm:prSet custT="1"/>
      <dgm:spPr>
        <a:solidFill>
          <a:schemeClr val="accent2"/>
        </a:solidFill>
      </dgm:spPr>
      <dgm:t>
        <a:bodyPr/>
        <a:lstStyle/>
        <a:p>
          <a:r>
            <a:rPr lang="en-US" sz="1100" dirty="0" smtClean="0"/>
            <a:t>Youth Services</a:t>
          </a:r>
        </a:p>
        <a:p>
          <a:r>
            <a:rPr lang="en-US" sz="1100" dirty="0" smtClean="0"/>
            <a:t>Alt Ed</a:t>
          </a:r>
          <a:endParaRPr lang="en-NZ" sz="1100" dirty="0"/>
        </a:p>
      </dgm:t>
    </dgm:pt>
    <dgm:pt modelId="{800F989D-0C8D-4975-B805-F70CE027157A}" type="parTrans" cxnId="{616C1154-734E-4480-A362-89E35FEDD301}">
      <dgm:prSet/>
      <dgm:spPr/>
      <dgm:t>
        <a:bodyPr/>
        <a:lstStyle/>
        <a:p>
          <a:endParaRPr lang="en-NZ"/>
        </a:p>
      </dgm:t>
    </dgm:pt>
    <dgm:pt modelId="{6E46C917-E1CC-411F-A1ED-D922FEA709D6}" type="sibTrans" cxnId="{616C1154-734E-4480-A362-89E35FEDD301}">
      <dgm:prSet custScaleX="156776" custScaleY="122286" custLinFactX="-100000" custLinFactNeighborX="-161399" custLinFactNeighborY="-239"/>
      <dgm:spPr/>
      <dgm:t>
        <a:bodyPr/>
        <a:lstStyle/>
        <a:p>
          <a:endParaRPr lang="en-NZ"/>
        </a:p>
      </dgm:t>
    </dgm:pt>
    <dgm:pt modelId="{FED8418C-59F7-4BC5-A6C7-078E5A6BC258}" type="pres">
      <dgm:prSet presAssocID="{8C6E1A54-EB6F-41EC-A77F-ED9AEB9AFFD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1935180E-2625-45B0-BC78-AE36C8C6A1C8}" type="pres">
      <dgm:prSet presAssocID="{6613F7B1-7861-4D7C-B717-C9770F237736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B2FE6EDE-7582-435F-B798-CE0DD681170B}" type="pres">
      <dgm:prSet presAssocID="{853791F3-F2AF-41FB-8B20-7CCB50309407}" presName="sibTrans" presStyleCnt="0"/>
      <dgm:spPr/>
    </dgm:pt>
    <dgm:pt modelId="{8008EDB4-29B2-41E2-A160-1CE86608BA7F}" type="pres">
      <dgm:prSet presAssocID="{AD15C524-51C0-4325-97C6-C2E856BCB532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C4B90691-FC88-4E65-BDC1-7D6379ACED2F}" type="pres">
      <dgm:prSet presAssocID="{9910A9A6-6FDB-4736-B320-671CB6F83241}" presName="sibTrans" presStyleCnt="0"/>
      <dgm:spPr/>
    </dgm:pt>
    <dgm:pt modelId="{034C25F1-96EC-4F67-9F34-F605148F3AD2}" type="pres">
      <dgm:prSet presAssocID="{B18FB3C3-7718-4352-892A-8155AB919BD7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B51934F6-F865-4CB7-8146-A222B9D0F159}" type="pres">
      <dgm:prSet presAssocID="{8CFD0244-637D-45E6-9A78-09CAC51FABB9}" presName="sibTrans" presStyleCnt="0"/>
      <dgm:spPr/>
    </dgm:pt>
    <dgm:pt modelId="{EFCDE149-1A8D-43B9-8AFA-829083EA7772}" type="pres">
      <dgm:prSet presAssocID="{BB212400-E922-4FFC-A39D-9266DEFB1780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16E188D7-5ACA-41F8-9FF6-F28444DA2B9C}" type="pres">
      <dgm:prSet presAssocID="{29669119-3895-40CD-A290-C2194CA89FA1}" presName="sibTrans" presStyleCnt="0"/>
      <dgm:spPr/>
    </dgm:pt>
    <dgm:pt modelId="{3A1859EC-F56B-46DA-B94E-BA8035F882E4}" type="pres">
      <dgm:prSet presAssocID="{F8EABFD1-C296-4063-84B1-5C5D90F7958F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4311B411-A0EC-46F2-A728-65EDF405B77F}" type="pres">
      <dgm:prSet presAssocID="{A745E8C0-75A6-4841-BD6D-E9110F2103DF}" presName="sibTrans" presStyleCnt="0"/>
      <dgm:spPr/>
    </dgm:pt>
    <dgm:pt modelId="{0B67600B-EA1C-4EB8-B14E-087B2BD9A32F}" type="pres">
      <dgm:prSet presAssocID="{3344A786-7DD3-4EC6-BDAF-8213CD07BD9E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0AA32940-10FF-473B-B3F8-CCEFE8F92529}" type="pres">
      <dgm:prSet presAssocID="{6E46C917-E1CC-411F-A1ED-D922FEA709D6}" presName="sibTrans" presStyleCnt="0"/>
      <dgm:spPr/>
    </dgm:pt>
    <dgm:pt modelId="{8BA34493-D242-42AD-B977-E7267BC39DA0}" type="pres">
      <dgm:prSet presAssocID="{7092A47C-C4CB-4DA9-AC8D-EF363E915CAB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56376284-73B6-4345-97F8-DE812C7F3E4C}" type="pres">
      <dgm:prSet presAssocID="{1D970487-E630-43D9-BBBE-66853E09E671}" presName="sibTrans" presStyleCnt="0"/>
      <dgm:spPr/>
    </dgm:pt>
    <dgm:pt modelId="{74829A54-9E27-4EE6-815A-5A81A3FE763C}" type="pres">
      <dgm:prSet presAssocID="{744A35D3-5AC9-4205-9AD1-2442C3EA46E2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9C349638-27AA-4BF8-B8E9-75A68BF95C4D}" type="pres">
      <dgm:prSet presAssocID="{46111858-0E5B-4893-AE6D-465C8D7248BB}" presName="sibTrans" presStyleCnt="0"/>
      <dgm:spPr/>
    </dgm:pt>
    <dgm:pt modelId="{5A9B35FB-D1F7-4350-979A-FEC8F64BACD6}" type="pres">
      <dgm:prSet presAssocID="{BBACAD21-1028-4E03-86F3-EF5EBC0B4845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301C1A2E-D9F0-4876-9245-D025446BFCA3}" type="pres">
      <dgm:prSet presAssocID="{53FFB7E3-4654-4312-A03B-261EAC95F12C}" presName="sibTrans" presStyleCnt="0"/>
      <dgm:spPr/>
    </dgm:pt>
    <dgm:pt modelId="{B3455DEF-0504-40B6-88AD-1FCC887CE485}" type="pres">
      <dgm:prSet presAssocID="{F8E6DB9C-73F2-4488-A29B-0BAB61205975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B97EFF46-A0CC-4180-8783-7AB99F0DBD15}" srcId="{8C6E1A54-EB6F-41EC-A77F-ED9AEB9AFFD6}" destId="{7092A47C-C4CB-4DA9-AC8D-EF363E915CAB}" srcOrd="6" destOrd="0" parTransId="{CB5EA199-71E8-4C87-BD14-7BFEDBBD5E14}" sibTransId="{1D970487-E630-43D9-BBBE-66853E09E671}"/>
    <dgm:cxn modelId="{8AB0A1A7-CFD8-4CE1-A60D-B049149656C8}" srcId="{8C6E1A54-EB6F-41EC-A77F-ED9AEB9AFFD6}" destId="{BBACAD21-1028-4E03-86F3-EF5EBC0B4845}" srcOrd="8" destOrd="0" parTransId="{7EDF1F41-E723-4F01-BAC4-F4204ADB4E64}" sibTransId="{53FFB7E3-4654-4312-A03B-261EAC95F12C}"/>
    <dgm:cxn modelId="{D621E394-1ACC-4DD9-B21F-DE5F460DAE9A}" type="presOf" srcId="{BB212400-E922-4FFC-A39D-9266DEFB1780}" destId="{EFCDE149-1A8D-43B9-8AFA-829083EA7772}" srcOrd="0" destOrd="0" presId="urn:microsoft.com/office/officeart/2005/8/layout/default"/>
    <dgm:cxn modelId="{7308529C-D369-449D-98CF-E3E3BDA3079B}" srcId="{8C6E1A54-EB6F-41EC-A77F-ED9AEB9AFFD6}" destId="{AD15C524-51C0-4325-97C6-C2E856BCB532}" srcOrd="1" destOrd="0" parTransId="{8BBF2A8D-3B10-4D4E-B0CB-9F8E853897AF}" sibTransId="{9910A9A6-6FDB-4736-B320-671CB6F83241}"/>
    <dgm:cxn modelId="{616C1154-734E-4480-A362-89E35FEDD301}" srcId="{8C6E1A54-EB6F-41EC-A77F-ED9AEB9AFFD6}" destId="{3344A786-7DD3-4EC6-BDAF-8213CD07BD9E}" srcOrd="5" destOrd="0" parTransId="{800F989D-0C8D-4975-B805-F70CE027157A}" sibTransId="{6E46C917-E1CC-411F-A1ED-D922FEA709D6}"/>
    <dgm:cxn modelId="{F9ED806C-605C-43F6-A636-480CCCA97330}" type="presOf" srcId="{F8EABFD1-C296-4063-84B1-5C5D90F7958F}" destId="{3A1859EC-F56B-46DA-B94E-BA8035F882E4}" srcOrd="0" destOrd="0" presId="urn:microsoft.com/office/officeart/2005/8/layout/default"/>
    <dgm:cxn modelId="{D2436CB7-2CC0-4DC0-8838-E526F69AD700}" type="presOf" srcId="{7092A47C-C4CB-4DA9-AC8D-EF363E915CAB}" destId="{8BA34493-D242-42AD-B977-E7267BC39DA0}" srcOrd="0" destOrd="0" presId="urn:microsoft.com/office/officeart/2005/8/layout/default"/>
    <dgm:cxn modelId="{40CAAFCD-D57E-485B-B3A9-7038963EB461}" srcId="{8C6E1A54-EB6F-41EC-A77F-ED9AEB9AFFD6}" destId="{6613F7B1-7861-4D7C-B717-C9770F237736}" srcOrd="0" destOrd="0" parTransId="{59BD7603-06D0-493B-9652-8C6F7E8450E0}" sibTransId="{853791F3-F2AF-41FB-8B20-7CCB50309407}"/>
    <dgm:cxn modelId="{FB833ACC-0A93-4BBB-BA95-6C1CC1CBEC73}" type="presOf" srcId="{F8E6DB9C-73F2-4488-A29B-0BAB61205975}" destId="{B3455DEF-0504-40B6-88AD-1FCC887CE485}" srcOrd="0" destOrd="0" presId="urn:microsoft.com/office/officeart/2005/8/layout/default"/>
    <dgm:cxn modelId="{343AC020-EF80-4E6B-B2ED-D46B1B8C0BED}" srcId="{8C6E1A54-EB6F-41EC-A77F-ED9AEB9AFFD6}" destId="{F8E6DB9C-73F2-4488-A29B-0BAB61205975}" srcOrd="9" destOrd="0" parTransId="{EE8D101D-3E0D-4122-A644-C1A4A12EF63B}" sibTransId="{24C7C25C-4D50-4F23-BD65-99745C8C120F}"/>
    <dgm:cxn modelId="{2540897D-112A-4FDD-AF27-7B331C7FE45C}" srcId="{8C6E1A54-EB6F-41EC-A77F-ED9AEB9AFFD6}" destId="{F8EABFD1-C296-4063-84B1-5C5D90F7958F}" srcOrd="4" destOrd="0" parTransId="{C4975A5F-1227-4F00-B566-8F7213E787D0}" sibTransId="{A745E8C0-75A6-4841-BD6D-E9110F2103DF}"/>
    <dgm:cxn modelId="{E50D3137-7171-406F-B5B4-D97FE7D53BF1}" type="presOf" srcId="{BBACAD21-1028-4E03-86F3-EF5EBC0B4845}" destId="{5A9B35FB-D1F7-4350-979A-FEC8F64BACD6}" srcOrd="0" destOrd="0" presId="urn:microsoft.com/office/officeart/2005/8/layout/default"/>
    <dgm:cxn modelId="{FFAEE91F-BBD1-4613-8369-124CB4961FB7}" type="presOf" srcId="{744A35D3-5AC9-4205-9AD1-2442C3EA46E2}" destId="{74829A54-9E27-4EE6-815A-5A81A3FE763C}" srcOrd="0" destOrd="0" presId="urn:microsoft.com/office/officeart/2005/8/layout/default"/>
    <dgm:cxn modelId="{17CEC426-F1CA-4800-911A-C07592B4232A}" type="presOf" srcId="{3344A786-7DD3-4EC6-BDAF-8213CD07BD9E}" destId="{0B67600B-EA1C-4EB8-B14E-087B2BD9A32F}" srcOrd="0" destOrd="0" presId="urn:microsoft.com/office/officeart/2005/8/layout/default"/>
    <dgm:cxn modelId="{DA2C6C8D-7D4E-4DA7-BA0E-81E7F1E77755}" type="presOf" srcId="{B18FB3C3-7718-4352-892A-8155AB919BD7}" destId="{034C25F1-96EC-4F67-9F34-F605148F3AD2}" srcOrd="0" destOrd="0" presId="urn:microsoft.com/office/officeart/2005/8/layout/default"/>
    <dgm:cxn modelId="{A1A1A799-A794-480B-ADC1-3F3310554C05}" srcId="{8C6E1A54-EB6F-41EC-A77F-ED9AEB9AFFD6}" destId="{744A35D3-5AC9-4205-9AD1-2442C3EA46E2}" srcOrd="7" destOrd="0" parTransId="{D60BAD93-169A-49AA-983D-D6F040D81528}" sibTransId="{46111858-0E5B-4893-AE6D-465C8D7248BB}"/>
    <dgm:cxn modelId="{DB867644-31F7-489A-BF95-70A1DF1ED80E}" srcId="{8C6E1A54-EB6F-41EC-A77F-ED9AEB9AFFD6}" destId="{BB212400-E922-4FFC-A39D-9266DEFB1780}" srcOrd="3" destOrd="0" parTransId="{C8F88D1B-521B-4CD4-BDEB-5A4C589C2499}" sibTransId="{29669119-3895-40CD-A290-C2194CA89FA1}"/>
    <dgm:cxn modelId="{A14D9395-2F1D-477D-B076-30038213817E}" type="presOf" srcId="{8C6E1A54-EB6F-41EC-A77F-ED9AEB9AFFD6}" destId="{FED8418C-59F7-4BC5-A6C7-078E5A6BC258}" srcOrd="0" destOrd="0" presId="urn:microsoft.com/office/officeart/2005/8/layout/default"/>
    <dgm:cxn modelId="{00EA7619-65A1-40F9-927B-A43E2CADB797}" srcId="{8C6E1A54-EB6F-41EC-A77F-ED9AEB9AFFD6}" destId="{B18FB3C3-7718-4352-892A-8155AB919BD7}" srcOrd="2" destOrd="0" parTransId="{EE7C0530-E884-493B-ABE5-92BAA5806819}" sibTransId="{8CFD0244-637D-45E6-9A78-09CAC51FABB9}"/>
    <dgm:cxn modelId="{AA601315-F149-45CA-B4EF-06085A69D5F1}" type="presOf" srcId="{AD15C524-51C0-4325-97C6-C2E856BCB532}" destId="{8008EDB4-29B2-41E2-A160-1CE86608BA7F}" srcOrd="0" destOrd="0" presId="urn:microsoft.com/office/officeart/2005/8/layout/default"/>
    <dgm:cxn modelId="{59429FA3-0DB0-4E95-81A6-50F9C0F9441D}" type="presOf" srcId="{6613F7B1-7861-4D7C-B717-C9770F237736}" destId="{1935180E-2625-45B0-BC78-AE36C8C6A1C8}" srcOrd="0" destOrd="0" presId="urn:microsoft.com/office/officeart/2005/8/layout/default"/>
    <dgm:cxn modelId="{A8057941-D315-4188-A4ED-597641CAA08D}" type="presParOf" srcId="{FED8418C-59F7-4BC5-A6C7-078E5A6BC258}" destId="{1935180E-2625-45B0-BC78-AE36C8C6A1C8}" srcOrd="0" destOrd="0" presId="urn:microsoft.com/office/officeart/2005/8/layout/default"/>
    <dgm:cxn modelId="{0742B13B-CDAC-48BE-9C51-6E8F6234687C}" type="presParOf" srcId="{FED8418C-59F7-4BC5-A6C7-078E5A6BC258}" destId="{B2FE6EDE-7582-435F-B798-CE0DD681170B}" srcOrd="1" destOrd="0" presId="urn:microsoft.com/office/officeart/2005/8/layout/default"/>
    <dgm:cxn modelId="{07AD005B-5FE8-4EB2-AB35-660A6B6F704F}" type="presParOf" srcId="{FED8418C-59F7-4BC5-A6C7-078E5A6BC258}" destId="{8008EDB4-29B2-41E2-A160-1CE86608BA7F}" srcOrd="2" destOrd="0" presId="urn:microsoft.com/office/officeart/2005/8/layout/default"/>
    <dgm:cxn modelId="{388D13C5-A50B-44B6-AB5F-5099D04609C2}" type="presParOf" srcId="{FED8418C-59F7-4BC5-A6C7-078E5A6BC258}" destId="{C4B90691-FC88-4E65-BDC1-7D6379ACED2F}" srcOrd="3" destOrd="0" presId="urn:microsoft.com/office/officeart/2005/8/layout/default"/>
    <dgm:cxn modelId="{408CF63B-4B43-460E-8D9E-D37C7A36A387}" type="presParOf" srcId="{FED8418C-59F7-4BC5-A6C7-078E5A6BC258}" destId="{034C25F1-96EC-4F67-9F34-F605148F3AD2}" srcOrd="4" destOrd="0" presId="urn:microsoft.com/office/officeart/2005/8/layout/default"/>
    <dgm:cxn modelId="{E216FAA7-8C75-4169-BE29-037A1E64F7D5}" type="presParOf" srcId="{FED8418C-59F7-4BC5-A6C7-078E5A6BC258}" destId="{B51934F6-F865-4CB7-8146-A222B9D0F159}" srcOrd="5" destOrd="0" presId="urn:microsoft.com/office/officeart/2005/8/layout/default"/>
    <dgm:cxn modelId="{8C6DB17F-FD29-488A-AE8E-D5E83446889F}" type="presParOf" srcId="{FED8418C-59F7-4BC5-A6C7-078E5A6BC258}" destId="{EFCDE149-1A8D-43B9-8AFA-829083EA7772}" srcOrd="6" destOrd="0" presId="urn:microsoft.com/office/officeart/2005/8/layout/default"/>
    <dgm:cxn modelId="{CAA4AE3D-0EEA-4DC4-8F00-758AD6406B32}" type="presParOf" srcId="{FED8418C-59F7-4BC5-A6C7-078E5A6BC258}" destId="{16E188D7-5ACA-41F8-9FF6-F28444DA2B9C}" srcOrd="7" destOrd="0" presId="urn:microsoft.com/office/officeart/2005/8/layout/default"/>
    <dgm:cxn modelId="{5E6BEE39-9D09-4A08-A60B-3538F25543E2}" type="presParOf" srcId="{FED8418C-59F7-4BC5-A6C7-078E5A6BC258}" destId="{3A1859EC-F56B-46DA-B94E-BA8035F882E4}" srcOrd="8" destOrd="0" presId="urn:microsoft.com/office/officeart/2005/8/layout/default"/>
    <dgm:cxn modelId="{56ADCCD1-64BA-4A37-962E-9A0C82528BA6}" type="presParOf" srcId="{FED8418C-59F7-4BC5-A6C7-078E5A6BC258}" destId="{4311B411-A0EC-46F2-A728-65EDF405B77F}" srcOrd="9" destOrd="0" presId="urn:microsoft.com/office/officeart/2005/8/layout/default"/>
    <dgm:cxn modelId="{0BDB0235-CDE3-4DBA-B9E4-C1FACF4F2004}" type="presParOf" srcId="{FED8418C-59F7-4BC5-A6C7-078E5A6BC258}" destId="{0B67600B-EA1C-4EB8-B14E-087B2BD9A32F}" srcOrd="10" destOrd="0" presId="urn:microsoft.com/office/officeart/2005/8/layout/default"/>
    <dgm:cxn modelId="{4FA25CDC-6A8A-4081-A57C-C2ABEA92ACE9}" type="presParOf" srcId="{FED8418C-59F7-4BC5-A6C7-078E5A6BC258}" destId="{0AA32940-10FF-473B-B3F8-CCEFE8F92529}" srcOrd="11" destOrd="0" presId="urn:microsoft.com/office/officeart/2005/8/layout/default"/>
    <dgm:cxn modelId="{1C9F25A7-3B1A-440A-B122-2AFA7E4FFD03}" type="presParOf" srcId="{FED8418C-59F7-4BC5-A6C7-078E5A6BC258}" destId="{8BA34493-D242-42AD-B977-E7267BC39DA0}" srcOrd="12" destOrd="0" presId="urn:microsoft.com/office/officeart/2005/8/layout/default"/>
    <dgm:cxn modelId="{5FD78578-BF04-4AFC-A790-F9FBB2B841D9}" type="presParOf" srcId="{FED8418C-59F7-4BC5-A6C7-078E5A6BC258}" destId="{56376284-73B6-4345-97F8-DE812C7F3E4C}" srcOrd="13" destOrd="0" presId="urn:microsoft.com/office/officeart/2005/8/layout/default"/>
    <dgm:cxn modelId="{63F283B3-6252-4AAF-BAB9-EBE97A6CA1A9}" type="presParOf" srcId="{FED8418C-59F7-4BC5-A6C7-078E5A6BC258}" destId="{74829A54-9E27-4EE6-815A-5A81A3FE763C}" srcOrd="14" destOrd="0" presId="urn:microsoft.com/office/officeart/2005/8/layout/default"/>
    <dgm:cxn modelId="{5E4444BD-6642-4387-8614-47A1CF1F4385}" type="presParOf" srcId="{FED8418C-59F7-4BC5-A6C7-078E5A6BC258}" destId="{9C349638-27AA-4BF8-B8E9-75A68BF95C4D}" srcOrd="15" destOrd="0" presId="urn:microsoft.com/office/officeart/2005/8/layout/default"/>
    <dgm:cxn modelId="{211532A7-8BC5-4EC0-BEE2-1BDE1D212B52}" type="presParOf" srcId="{FED8418C-59F7-4BC5-A6C7-078E5A6BC258}" destId="{5A9B35FB-D1F7-4350-979A-FEC8F64BACD6}" srcOrd="16" destOrd="0" presId="urn:microsoft.com/office/officeart/2005/8/layout/default"/>
    <dgm:cxn modelId="{89D7B0BE-61AC-4E82-BCF4-34C2963D126F}" type="presParOf" srcId="{FED8418C-59F7-4BC5-A6C7-078E5A6BC258}" destId="{301C1A2E-D9F0-4876-9245-D025446BFCA3}" srcOrd="17" destOrd="0" presId="urn:microsoft.com/office/officeart/2005/8/layout/default"/>
    <dgm:cxn modelId="{C76A5C44-5CD4-4022-B012-09A1CEE2A515}" type="presParOf" srcId="{FED8418C-59F7-4BC5-A6C7-078E5A6BC258}" destId="{B3455DEF-0504-40B6-88AD-1FCC887CE485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35180E-2625-45B0-BC78-AE36C8C6A1C8}">
      <dsp:nvSpPr>
        <dsp:cNvPr id="0" name=""/>
        <dsp:cNvSpPr/>
      </dsp:nvSpPr>
      <dsp:spPr>
        <a:xfrm>
          <a:off x="2378" y="470639"/>
          <a:ext cx="1887237" cy="1132342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Child &amp; Adolescent Mental Health Service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Alcohol and Drugs,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Supported Accommodation</a:t>
          </a:r>
          <a:endParaRPr lang="en-NZ" sz="1100" kern="1200" dirty="0"/>
        </a:p>
      </dsp:txBody>
      <dsp:txXfrm>
        <a:off x="2378" y="470639"/>
        <a:ext cx="1887237" cy="1132342"/>
      </dsp:txXfrm>
    </dsp:sp>
    <dsp:sp modelId="{8008EDB4-29B2-41E2-A160-1CE86608BA7F}">
      <dsp:nvSpPr>
        <dsp:cNvPr id="0" name=""/>
        <dsp:cNvSpPr/>
      </dsp:nvSpPr>
      <dsp:spPr>
        <a:xfrm>
          <a:off x="2078339" y="470639"/>
          <a:ext cx="1887237" cy="1132342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General Mental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Health</a:t>
          </a:r>
          <a:endParaRPr lang="en-NZ" sz="1100" kern="1200" dirty="0"/>
        </a:p>
      </dsp:txBody>
      <dsp:txXfrm>
        <a:off x="2078339" y="470639"/>
        <a:ext cx="1887237" cy="1132342"/>
      </dsp:txXfrm>
    </dsp:sp>
    <dsp:sp modelId="{034C25F1-96EC-4F67-9F34-F605148F3AD2}">
      <dsp:nvSpPr>
        <dsp:cNvPr id="0" name=""/>
        <dsp:cNvSpPr/>
      </dsp:nvSpPr>
      <dsp:spPr>
        <a:xfrm>
          <a:off x="4154300" y="470639"/>
          <a:ext cx="1887237" cy="1132342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Wellness Team</a:t>
          </a:r>
          <a:endParaRPr lang="en-NZ" sz="1100" kern="1200" dirty="0"/>
        </a:p>
      </dsp:txBody>
      <dsp:txXfrm>
        <a:off x="4154300" y="470639"/>
        <a:ext cx="1887237" cy="1132342"/>
      </dsp:txXfrm>
    </dsp:sp>
    <dsp:sp modelId="{EFCDE149-1A8D-43B9-8AFA-829083EA7772}">
      <dsp:nvSpPr>
        <dsp:cNvPr id="0" name=""/>
        <dsp:cNvSpPr/>
      </dsp:nvSpPr>
      <dsp:spPr>
        <a:xfrm>
          <a:off x="6230261" y="470639"/>
          <a:ext cx="1887237" cy="1132342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TPC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Taranaki Primary Connections</a:t>
          </a:r>
          <a:endParaRPr lang="en-NZ" sz="1100" kern="1200" dirty="0"/>
        </a:p>
      </dsp:txBody>
      <dsp:txXfrm>
        <a:off x="6230261" y="470639"/>
        <a:ext cx="1887237" cy="1132342"/>
      </dsp:txXfrm>
    </dsp:sp>
    <dsp:sp modelId="{3A1859EC-F56B-46DA-B94E-BA8035F882E4}">
      <dsp:nvSpPr>
        <dsp:cNvPr id="0" name=""/>
        <dsp:cNvSpPr/>
      </dsp:nvSpPr>
      <dsp:spPr>
        <a:xfrm>
          <a:off x="2378" y="1791705"/>
          <a:ext cx="1887237" cy="1132342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Long Term Conditions</a:t>
          </a:r>
          <a:endParaRPr lang="en-NZ" sz="1100" kern="1200" dirty="0"/>
        </a:p>
      </dsp:txBody>
      <dsp:txXfrm>
        <a:off x="2378" y="1791705"/>
        <a:ext cx="1887237" cy="1132342"/>
      </dsp:txXfrm>
    </dsp:sp>
    <dsp:sp modelId="{0B67600B-EA1C-4EB8-B14E-087B2BD9A32F}">
      <dsp:nvSpPr>
        <dsp:cNvPr id="0" name=""/>
        <dsp:cNvSpPr/>
      </dsp:nvSpPr>
      <dsp:spPr>
        <a:xfrm>
          <a:off x="2078339" y="1791705"/>
          <a:ext cx="1887237" cy="1132342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Youth Services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Alt Ed</a:t>
          </a:r>
          <a:endParaRPr lang="en-NZ" sz="1100" kern="1200" dirty="0"/>
        </a:p>
      </dsp:txBody>
      <dsp:txXfrm>
        <a:off x="2078339" y="1791705"/>
        <a:ext cx="1887237" cy="1132342"/>
      </dsp:txXfrm>
    </dsp:sp>
    <dsp:sp modelId="{8BA34493-D242-42AD-B977-E7267BC39DA0}">
      <dsp:nvSpPr>
        <dsp:cNvPr id="0" name=""/>
        <dsp:cNvSpPr/>
      </dsp:nvSpPr>
      <dsp:spPr>
        <a:xfrm>
          <a:off x="4154300" y="1791705"/>
          <a:ext cx="1887237" cy="1132342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Tui Ora Family Health</a:t>
          </a:r>
          <a:endParaRPr lang="en-NZ" sz="1100" kern="1200" dirty="0"/>
        </a:p>
      </dsp:txBody>
      <dsp:txXfrm>
        <a:off x="4154300" y="1791705"/>
        <a:ext cx="1887237" cy="1132342"/>
      </dsp:txXfrm>
    </dsp:sp>
    <dsp:sp modelId="{74829A54-9E27-4EE6-815A-5A81A3FE763C}">
      <dsp:nvSpPr>
        <dsp:cNvPr id="0" name=""/>
        <dsp:cNvSpPr/>
      </dsp:nvSpPr>
      <dsp:spPr>
        <a:xfrm>
          <a:off x="6230261" y="1791705"/>
          <a:ext cx="1887237" cy="1132342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Public Health</a:t>
          </a:r>
          <a:endParaRPr lang="en-NZ" sz="1100" kern="1200" dirty="0"/>
        </a:p>
      </dsp:txBody>
      <dsp:txXfrm>
        <a:off x="6230261" y="1791705"/>
        <a:ext cx="1887237" cy="1132342"/>
      </dsp:txXfrm>
    </dsp:sp>
    <dsp:sp modelId="{5A9B35FB-D1F7-4350-979A-FEC8F64BACD6}">
      <dsp:nvSpPr>
        <dsp:cNvPr id="0" name=""/>
        <dsp:cNvSpPr/>
      </dsp:nvSpPr>
      <dsp:spPr>
        <a:xfrm>
          <a:off x="2078339" y="3112771"/>
          <a:ext cx="1887237" cy="1132342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Cultural Advisor,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Kaiawhina. </a:t>
          </a:r>
          <a:r>
            <a:rPr lang="en-US" sz="1100" kern="1200" dirty="0" err="1" smtClean="0"/>
            <a:t>Koroua</a:t>
          </a:r>
          <a:r>
            <a:rPr lang="en-US" sz="1100" kern="1200" dirty="0" smtClean="0"/>
            <a:t> </a:t>
          </a:r>
          <a:r>
            <a:rPr lang="en-US" sz="1100" kern="1200" dirty="0" err="1" smtClean="0"/>
            <a:t>Kuia</a:t>
          </a:r>
          <a:r>
            <a:rPr lang="en-US" sz="1100" kern="1200" dirty="0" smtClean="0"/>
            <a:t> Services</a:t>
          </a:r>
          <a:endParaRPr lang="en-NZ" sz="1100" kern="1200" dirty="0"/>
        </a:p>
      </dsp:txBody>
      <dsp:txXfrm>
        <a:off x="2078339" y="3112771"/>
        <a:ext cx="1887237" cy="1132342"/>
      </dsp:txXfrm>
    </dsp:sp>
    <dsp:sp modelId="{B3455DEF-0504-40B6-88AD-1FCC887CE485}">
      <dsp:nvSpPr>
        <dsp:cNvPr id="0" name=""/>
        <dsp:cNvSpPr/>
      </dsp:nvSpPr>
      <dsp:spPr>
        <a:xfrm>
          <a:off x="4154300" y="3112771"/>
          <a:ext cx="1887237" cy="1132342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/>
            <a:t>Homebased</a:t>
          </a:r>
          <a:r>
            <a:rPr lang="en-US" sz="1100" kern="1200" dirty="0" smtClean="0"/>
            <a:t> Support</a:t>
          </a:r>
          <a:endParaRPr lang="en-NZ" sz="1100" kern="1200" dirty="0"/>
        </a:p>
      </dsp:txBody>
      <dsp:txXfrm>
        <a:off x="4154300" y="3112771"/>
        <a:ext cx="1887237" cy="11323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C114-CCEE-4E81-938C-657675093A0B}" type="datetimeFigureOut">
              <a:rPr lang="en-NZ" smtClean="0"/>
              <a:t>30/05/2014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7B801-7C7F-4901-A563-CF439E0C40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89401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30CC44-E52F-410D-BB40-CC8718E3596F}" type="datetimeFigureOut">
              <a:rPr lang="en-NZ" smtClean="0"/>
              <a:pPr/>
              <a:t>30/05/2014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85F976-15F4-45DC-8E61-A1B11DE712B2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67093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012BA-4400-42ED-94F8-EBD99DA7CAF6}" type="datetime1">
              <a:rPr lang="en-NZ" smtClean="0"/>
              <a:t>30/05/2014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DC62-3DE7-4481-ABBB-10AC569E098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10ECB-BCF5-41A7-925A-E8A651099646}" type="datetime1">
              <a:rPr lang="en-NZ" smtClean="0"/>
              <a:t>30/05/2014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DC62-3DE7-4481-ABBB-10AC569E098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D956A-336C-43C8-A197-5046FF96C23A}" type="datetime1">
              <a:rPr lang="en-NZ" smtClean="0"/>
              <a:t>30/05/2014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DC62-3DE7-4481-ABBB-10AC569E098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CB820-6AB7-4459-A8CF-60F8E8435F61}" type="datetime1">
              <a:rPr lang="en-NZ" smtClean="0"/>
              <a:t>30/05/2014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DC62-3DE7-4481-ABBB-10AC569E098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76EFE-E088-4612-83C2-89C4C0677EC7}" type="datetime1">
              <a:rPr lang="en-NZ" smtClean="0"/>
              <a:t>30/05/2014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DC62-3DE7-4481-ABBB-10AC569E098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82CC-3007-4EA5-B3FA-ECC9FE596C03}" type="datetime1">
              <a:rPr lang="en-NZ" smtClean="0"/>
              <a:t>30/05/2014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DC62-3DE7-4481-ABBB-10AC569E098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914F-C2E5-41CD-9D19-F9710520E3EB}" type="datetime1">
              <a:rPr lang="en-NZ" smtClean="0"/>
              <a:t>30/05/2014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DC62-3DE7-4481-ABBB-10AC569E098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7C9A0-B868-417E-9ED5-D83A8BAF39A8}" type="datetime1">
              <a:rPr lang="en-NZ" smtClean="0"/>
              <a:t>30/05/2014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DC62-3DE7-4481-ABBB-10AC569E098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5857D-18E9-4AD8-8D24-1FFDF4573076}" type="datetime1">
              <a:rPr lang="en-NZ" smtClean="0"/>
              <a:t>30/05/2014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DC62-3DE7-4481-ABBB-10AC569E098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41316-969E-499C-9CEB-CCB6E088717B}" type="datetime1">
              <a:rPr lang="en-NZ" smtClean="0"/>
              <a:t>30/05/2014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DC62-3DE7-4481-ABBB-10AC569E098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DABC2-2B9F-4BB7-BD60-73D9895A9B78}" type="datetime1">
              <a:rPr lang="en-NZ" smtClean="0"/>
              <a:t>30/05/2014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ADC62-3DE7-4481-ABBB-10AC569E098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1B998-05C8-44DA-B414-16B706926507}" type="datetime1">
              <a:rPr lang="en-NZ" smtClean="0"/>
              <a:t>30/05/2014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ADC62-3DE7-4481-ABBB-10AC569E0982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1.xml"/><Relationship Id="rId10" Type="http://schemas.openxmlformats.org/officeDocument/2006/relationships/diagramData" Target="../diagrams/data2.xml"/><Relationship Id="rId4" Type="http://schemas.openxmlformats.org/officeDocument/2006/relationships/image" Target="../media/image5.png"/><Relationship Id="rId9" Type="http://schemas.microsoft.com/office/2007/relationships/diagramDrawing" Target="../diagrams/drawing1.xml"/><Relationship Id="rId14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9144000" cy="2681536"/>
          </a:xfrm>
          <a:prstGeom prst="rect">
            <a:avLst/>
          </a:prstGeom>
          <a:solidFill>
            <a:srgbClr val="F6C6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8" name="TextBox 77"/>
          <p:cNvSpPr txBox="1"/>
          <p:nvPr/>
        </p:nvSpPr>
        <p:spPr>
          <a:xfrm>
            <a:off x="1043608" y="3645024"/>
            <a:ext cx="7416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b="1" dirty="0" smtClean="0">
                <a:solidFill>
                  <a:srgbClr val="619080"/>
                </a:solidFill>
              </a:rPr>
              <a:t>Tui Ora Ltd </a:t>
            </a:r>
          </a:p>
          <a:p>
            <a:pPr algn="ctr"/>
            <a:r>
              <a:rPr lang="en-NZ" sz="3600" b="1" dirty="0" smtClean="0">
                <a:solidFill>
                  <a:srgbClr val="619080"/>
                </a:solidFill>
              </a:rPr>
              <a:t>Presentation for </a:t>
            </a:r>
          </a:p>
          <a:p>
            <a:pPr algn="ctr"/>
            <a:r>
              <a:rPr lang="en-NZ" sz="3600" b="1" dirty="0" smtClean="0">
                <a:solidFill>
                  <a:srgbClr val="619080"/>
                </a:solidFill>
              </a:rPr>
              <a:t>MIDLANDS REGION PRIMARY HEALTH CARE NURSE LEADERS FORUM</a:t>
            </a:r>
            <a:endParaRPr lang="en-NZ" sz="3600" dirty="0"/>
          </a:p>
        </p:txBody>
      </p:sp>
      <p:sp>
        <p:nvSpPr>
          <p:cNvPr id="79" name="TextBox 78"/>
          <p:cNvSpPr txBox="1"/>
          <p:nvPr/>
        </p:nvSpPr>
        <p:spPr>
          <a:xfrm>
            <a:off x="251519" y="6444044"/>
            <a:ext cx="3245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Date 30</a:t>
            </a:r>
            <a:r>
              <a:rPr lang="en-NZ" baseline="30000" dirty="0" smtClean="0"/>
              <a:t>TH</a:t>
            </a:r>
            <a:r>
              <a:rPr lang="en-NZ" dirty="0" smtClean="0"/>
              <a:t> May 2014</a:t>
            </a:r>
            <a:endParaRPr lang="en-NZ" dirty="0"/>
          </a:p>
        </p:txBody>
      </p:sp>
      <p:pic>
        <p:nvPicPr>
          <p:cNvPr id="22" name="Picture 21" descr="photogallery_hd.gif"/>
          <p:cNvPicPr>
            <a:picLocks noChangeAspect="1"/>
          </p:cNvPicPr>
          <p:nvPr/>
        </p:nvPicPr>
        <p:blipFill>
          <a:blip r:embed="rId2" cstate="print"/>
          <a:srcRect r="4427" b="-7948"/>
          <a:stretch>
            <a:fillRect/>
          </a:stretch>
        </p:blipFill>
        <p:spPr>
          <a:xfrm>
            <a:off x="-2954" y="2393504"/>
            <a:ext cx="9146954" cy="387424"/>
          </a:xfrm>
          <a:prstGeom prst="rect">
            <a:avLst/>
          </a:prstGeom>
        </p:spPr>
      </p:pic>
      <p:pic>
        <p:nvPicPr>
          <p:cNvPr id="24" name="Picture 23" descr="Tui Ora Logo Transparen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6813" y="1374259"/>
            <a:ext cx="2438405" cy="2270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6" y="1735306"/>
            <a:ext cx="9058608" cy="367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021288"/>
            <a:ext cx="9144000" cy="708025"/>
            <a:chOff x="0" y="15311"/>
            <a:chExt cx="14400" cy="1117"/>
          </a:xfrm>
        </p:grpSpPr>
        <p:grpSp>
          <p:nvGrpSpPr>
            <p:cNvPr id="3" name="Group 111"/>
            <p:cNvGrpSpPr>
              <a:grpSpLocks/>
            </p:cNvGrpSpPr>
            <p:nvPr/>
          </p:nvGrpSpPr>
          <p:grpSpPr bwMode="auto">
            <a:xfrm>
              <a:off x="0" y="15311"/>
              <a:ext cx="14411" cy="665"/>
              <a:chOff x="0" y="0"/>
              <a:chExt cx="91234" cy="4221"/>
            </a:xfrm>
          </p:grpSpPr>
          <p:pic>
            <p:nvPicPr>
              <p:cNvPr id="29" name="Picture 11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0" name="Picture 11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1" name="Picture 11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2" name="Picture 11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3" name="Picture 11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4" name="Picture 11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5" name="Picture 11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1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6" name="Picture 11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7" name="Picture 12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028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8" name="Picture 12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156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9" name="Picture 12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0" name="Picture 12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413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1" name="Picture 12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542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2" name="Picture 12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6706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3" name="Picture 12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799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4" name="Picture 12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927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5" name="Picture 12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056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6" name="Picture 12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184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7" name="Picture 13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313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8" name="Picture 13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4417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9" name="Picture 13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0" name="Picture 13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698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1" name="Picture 13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827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2" name="Picture 13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955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3" name="Picture 13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084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4" name="Picture 13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21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5" name="Picture 13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3413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6" name="Picture 13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469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7" name="Picture 14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598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8" name="Picture 14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726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9" name="Picture 14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0" name="Picture 14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983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1" name="Picture 14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1124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2" name="Picture 14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241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3" name="Picture 14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369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4" name="Picture 14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498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5" name="Picture 14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626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6" name="Picture 14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755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7" name="Picture 15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883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8" name="Picture 15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012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9" name="Picture 15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0" name="Picture 15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26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1" name="Picture 15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39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2" name="Picture 15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52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3" name="Picture 15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65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4" name="Picture 15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783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5" name="Picture 15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91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6" name="Picture 15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03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7" name="Picture 16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16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8" name="Picture 16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29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9" name="Picture 16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0" name="Picture 16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5531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1" name="Picture 16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681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2" name="Picture 16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810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3" name="Picture 16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938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4" name="Picture 16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067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5" name="Picture 16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195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6" name="Picture 16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3242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7" name="Picture 17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45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8" name="Picture 17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581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9" name="Picture 17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09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0" name="Picture 17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838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1" name="Picture 17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966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2" name="Picture 17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095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3" name="Picture 17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2238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4" name="Picture 17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352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5" name="Picture 17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480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6" name="Picture 17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609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7" name="Picture 18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737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8" name="Picture 18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866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9" name="Picture 18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4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</p:grpSp>
        <p:pic>
          <p:nvPicPr>
            <p:cNvPr id="27" name="Picture 183" descr="hdr_logo_top.gif"/>
            <p:cNvPicPr>
              <a:picLocks noChangeAspect="1"/>
            </p:cNvPicPr>
            <p:nvPr/>
          </p:nvPicPr>
          <p:blipFill>
            <a:blip r:embed="rId4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8" y="15311"/>
              <a:ext cx="1214" cy="665"/>
            </a:xfrm>
            <a:prstGeom prst="rect">
              <a:avLst/>
            </a:prstGeom>
            <a:noFill/>
          </p:spPr>
        </p:pic>
        <p:pic>
          <p:nvPicPr>
            <p:cNvPr id="28" name="Picture 184" descr="http://www.tuiora.co.nz/images/hdr_logo_bot.gif"/>
            <p:cNvPicPr>
              <a:picLocks noChangeAspect="1" noChangeArrowheads="1"/>
            </p:cNvPicPr>
            <p:nvPr/>
          </p:nvPicPr>
          <p:blipFill>
            <a:blip r:embed="rId5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7" y="15968"/>
              <a:ext cx="1214" cy="460"/>
            </a:xfrm>
            <a:prstGeom prst="rect">
              <a:avLst/>
            </a:prstGeom>
            <a:solidFill>
              <a:srgbClr val="FFC000"/>
            </a:solidFill>
          </p:spPr>
        </p:pic>
      </p:grpSp>
      <p:sp>
        <p:nvSpPr>
          <p:cNvPr id="4" name="Rectangle 3"/>
          <p:cNvSpPr/>
          <p:nvPr/>
        </p:nvSpPr>
        <p:spPr>
          <a:xfrm>
            <a:off x="837826" y="481890"/>
            <a:ext cx="676639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2400" b="1" dirty="0" smtClean="0">
                <a:solidFill>
                  <a:srgbClr val="619080"/>
                </a:solidFill>
              </a:rPr>
              <a:t>POPULATION – TUI ORA FAMILY HEALTH</a:t>
            </a:r>
          </a:p>
          <a:p>
            <a:pPr algn="ctr"/>
            <a:r>
              <a:rPr lang="en-US" b="1" dirty="0" smtClean="0">
                <a:solidFill>
                  <a:srgbClr val="619080"/>
                </a:solidFill>
              </a:rPr>
              <a:t>MHN Locality:  North Taranaki  - Proportion of MHN: 4%</a:t>
            </a:r>
            <a:endParaRPr lang="en-NZ" b="1" dirty="0" smtClean="0">
              <a:solidFill>
                <a:srgbClr val="619080"/>
              </a:solidFill>
            </a:endParaRPr>
          </a:p>
          <a:p>
            <a:pPr lvl="1"/>
            <a:r>
              <a:rPr lang="en-NZ" sz="2400" dirty="0"/>
              <a:t/>
            </a:r>
            <a:br>
              <a:rPr lang="en-NZ" sz="2400" dirty="0"/>
            </a:br>
            <a:endParaRPr lang="en-NZ" sz="2400" dirty="0" smtClean="0"/>
          </a:p>
          <a:p>
            <a:pPr marL="457200" indent="-457200">
              <a:buFont typeface="Wingdings" pitchFamily="2" charset="2"/>
              <a:buChar char="§"/>
            </a:pP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339482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021288"/>
            <a:ext cx="9144000" cy="708025"/>
            <a:chOff x="0" y="15311"/>
            <a:chExt cx="14400" cy="1117"/>
          </a:xfrm>
        </p:grpSpPr>
        <p:grpSp>
          <p:nvGrpSpPr>
            <p:cNvPr id="3" name="Group 111"/>
            <p:cNvGrpSpPr>
              <a:grpSpLocks/>
            </p:cNvGrpSpPr>
            <p:nvPr/>
          </p:nvGrpSpPr>
          <p:grpSpPr bwMode="auto">
            <a:xfrm>
              <a:off x="0" y="15311"/>
              <a:ext cx="14411" cy="665"/>
              <a:chOff x="0" y="0"/>
              <a:chExt cx="91234" cy="4221"/>
            </a:xfrm>
          </p:grpSpPr>
          <p:pic>
            <p:nvPicPr>
              <p:cNvPr id="29" name="Picture 11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0" name="Picture 11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1" name="Picture 11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2" name="Picture 11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3" name="Picture 11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4" name="Picture 11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5" name="Picture 11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1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6" name="Picture 11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7" name="Picture 12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028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8" name="Picture 12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156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9" name="Picture 12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0" name="Picture 12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413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1" name="Picture 12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542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2" name="Picture 12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6706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3" name="Picture 12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799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4" name="Picture 12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927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5" name="Picture 12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056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6" name="Picture 12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184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7" name="Picture 13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313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8" name="Picture 13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4417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9" name="Picture 13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0" name="Picture 13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698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1" name="Picture 13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827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2" name="Picture 13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955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3" name="Picture 13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084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4" name="Picture 13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21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5" name="Picture 13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3413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6" name="Picture 13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469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7" name="Picture 14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598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8" name="Picture 14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726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9" name="Picture 14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0" name="Picture 14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983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1" name="Picture 14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1124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2" name="Picture 14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241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3" name="Picture 14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369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4" name="Picture 14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498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5" name="Picture 14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626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6" name="Picture 14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755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7" name="Picture 15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883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8" name="Picture 15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012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9" name="Picture 15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0" name="Picture 15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26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1" name="Picture 15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39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2" name="Picture 15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52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3" name="Picture 15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65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4" name="Picture 15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783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5" name="Picture 15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91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6" name="Picture 15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03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7" name="Picture 16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16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8" name="Picture 16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29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9" name="Picture 16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0" name="Picture 16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5531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1" name="Picture 16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681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2" name="Picture 16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810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3" name="Picture 16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938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4" name="Picture 16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067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5" name="Picture 16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195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6" name="Picture 16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3242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7" name="Picture 17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45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8" name="Picture 17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581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9" name="Picture 17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09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0" name="Picture 17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838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1" name="Picture 17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966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2" name="Picture 17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095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3" name="Picture 17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2238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4" name="Picture 17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352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5" name="Picture 17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480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6" name="Picture 17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609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7" name="Picture 18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737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8" name="Picture 18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866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9" name="Picture 18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4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</p:grpSp>
        <p:pic>
          <p:nvPicPr>
            <p:cNvPr id="27" name="Picture 183" descr="hdr_logo_top.gif"/>
            <p:cNvPicPr>
              <a:picLocks noChangeAspect="1"/>
            </p:cNvPicPr>
            <p:nvPr/>
          </p:nvPicPr>
          <p:blipFill>
            <a:blip r:embed="rId3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8" y="15311"/>
              <a:ext cx="1214" cy="665"/>
            </a:xfrm>
            <a:prstGeom prst="rect">
              <a:avLst/>
            </a:prstGeom>
            <a:noFill/>
          </p:spPr>
        </p:pic>
        <p:pic>
          <p:nvPicPr>
            <p:cNvPr id="28" name="Picture 184" descr="http://www.tuiora.co.nz/images/hdr_logo_bot.gif"/>
            <p:cNvPicPr>
              <a:picLocks noChangeAspect="1" noChangeArrowheads="1"/>
            </p:cNvPicPr>
            <p:nvPr/>
          </p:nvPicPr>
          <p:blipFill>
            <a:blip r:embed="rId4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7" y="15968"/>
              <a:ext cx="1214" cy="460"/>
            </a:xfrm>
            <a:prstGeom prst="rect">
              <a:avLst/>
            </a:prstGeom>
            <a:solidFill>
              <a:srgbClr val="FFC000"/>
            </a:solidFill>
          </p:spPr>
        </p:pic>
      </p:grpSp>
      <p:sp>
        <p:nvSpPr>
          <p:cNvPr id="4" name="Rectangle 3"/>
          <p:cNvSpPr/>
          <p:nvPr/>
        </p:nvSpPr>
        <p:spPr>
          <a:xfrm>
            <a:off x="837826" y="481890"/>
            <a:ext cx="676639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2400" b="1" dirty="0" smtClean="0">
                <a:solidFill>
                  <a:srgbClr val="619080"/>
                </a:solidFill>
              </a:rPr>
              <a:t>POPULATION – TUI ORA FAMILY HEALTH</a:t>
            </a:r>
          </a:p>
          <a:p>
            <a:pPr algn="ctr"/>
            <a:r>
              <a:rPr lang="en-US" b="1" dirty="0" smtClean="0">
                <a:solidFill>
                  <a:srgbClr val="619080"/>
                </a:solidFill>
              </a:rPr>
              <a:t>MHN Locality:  North Taranaki  - Proportion of MHN: 4%</a:t>
            </a:r>
            <a:endParaRPr lang="en-NZ" b="1" dirty="0" smtClean="0">
              <a:solidFill>
                <a:srgbClr val="619080"/>
              </a:solidFill>
            </a:endParaRPr>
          </a:p>
          <a:p>
            <a:pPr lvl="1"/>
            <a:r>
              <a:rPr lang="en-NZ" sz="2400" dirty="0"/>
              <a:t/>
            </a:r>
            <a:br>
              <a:rPr lang="en-NZ" sz="2400" dirty="0"/>
            </a:br>
            <a:endParaRPr lang="en-NZ" sz="2400" dirty="0" smtClean="0"/>
          </a:p>
          <a:p>
            <a:pPr marL="457200" indent="-457200">
              <a:buFont typeface="Wingdings" pitchFamily="2" charset="2"/>
              <a:buChar char="§"/>
            </a:pPr>
            <a:endParaRPr lang="en-NZ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764754"/>
            <a:ext cx="9066851" cy="3680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41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021288"/>
            <a:ext cx="9144000" cy="708025"/>
            <a:chOff x="0" y="15311"/>
            <a:chExt cx="14400" cy="1117"/>
          </a:xfrm>
        </p:grpSpPr>
        <p:grpSp>
          <p:nvGrpSpPr>
            <p:cNvPr id="3" name="Group 111"/>
            <p:cNvGrpSpPr>
              <a:grpSpLocks/>
            </p:cNvGrpSpPr>
            <p:nvPr/>
          </p:nvGrpSpPr>
          <p:grpSpPr bwMode="auto">
            <a:xfrm>
              <a:off x="0" y="15311"/>
              <a:ext cx="14411" cy="665"/>
              <a:chOff x="0" y="0"/>
              <a:chExt cx="91234" cy="4221"/>
            </a:xfrm>
          </p:grpSpPr>
          <p:pic>
            <p:nvPicPr>
              <p:cNvPr id="29" name="Picture 11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0" name="Picture 11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1" name="Picture 11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2" name="Picture 11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3" name="Picture 11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4" name="Picture 11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5" name="Picture 11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1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6" name="Picture 11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7" name="Picture 12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028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8" name="Picture 12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156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9" name="Picture 12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0" name="Picture 12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413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1" name="Picture 12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542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2" name="Picture 12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6706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3" name="Picture 12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799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4" name="Picture 12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927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5" name="Picture 12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056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6" name="Picture 12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184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7" name="Picture 13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313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8" name="Picture 13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4417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9" name="Picture 13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0" name="Picture 13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698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1" name="Picture 13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827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2" name="Picture 13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955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3" name="Picture 13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084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4" name="Picture 13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21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5" name="Picture 13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3413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6" name="Picture 13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469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7" name="Picture 14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598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8" name="Picture 14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726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9" name="Picture 14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0" name="Picture 14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983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1" name="Picture 14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1124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2" name="Picture 14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241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3" name="Picture 14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369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4" name="Picture 14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498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5" name="Picture 14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626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6" name="Picture 14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755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7" name="Picture 15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883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8" name="Picture 15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012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9" name="Picture 15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0" name="Picture 15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26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1" name="Picture 15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39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2" name="Picture 15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52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3" name="Picture 15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65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4" name="Picture 15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783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5" name="Picture 15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91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6" name="Picture 15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03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7" name="Picture 16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16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8" name="Picture 16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29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9" name="Picture 16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0" name="Picture 16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5531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1" name="Picture 16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681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2" name="Picture 16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810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3" name="Picture 16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938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4" name="Picture 16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067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5" name="Picture 16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195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6" name="Picture 16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3242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7" name="Picture 17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45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8" name="Picture 17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581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9" name="Picture 17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09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0" name="Picture 17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838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1" name="Picture 17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966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2" name="Picture 17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095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3" name="Picture 17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2238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4" name="Picture 17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352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5" name="Picture 17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480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6" name="Picture 17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609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7" name="Picture 18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737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8" name="Picture 18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866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9" name="Picture 18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4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</p:grpSp>
        <p:pic>
          <p:nvPicPr>
            <p:cNvPr id="27" name="Picture 183" descr="hdr_logo_top.gif"/>
            <p:cNvPicPr>
              <a:picLocks noChangeAspect="1"/>
            </p:cNvPicPr>
            <p:nvPr/>
          </p:nvPicPr>
          <p:blipFill>
            <a:blip r:embed="rId3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8" y="15311"/>
              <a:ext cx="1214" cy="665"/>
            </a:xfrm>
            <a:prstGeom prst="rect">
              <a:avLst/>
            </a:prstGeom>
            <a:noFill/>
          </p:spPr>
        </p:pic>
        <p:pic>
          <p:nvPicPr>
            <p:cNvPr id="28" name="Picture 184" descr="http://www.tuiora.co.nz/images/hdr_logo_bot.gif"/>
            <p:cNvPicPr>
              <a:picLocks noChangeAspect="1" noChangeArrowheads="1"/>
            </p:cNvPicPr>
            <p:nvPr/>
          </p:nvPicPr>
          <p:blipFill>
            <a:blip r:embed="rId4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7" y="15968"/>
              <a:ext cx="1214" cy="460"/>
            </a:xfrm>
            <a:prstGeom prst="rect">
              <a:avLst/>
            </a:prstGeom>
            <a:solidFill>
              <a:srgbClr val="FFC000"/>
            </a:solidFill>
          </p:spPr>
        </p:pic>
      </p:grpSp>
      <p:sp>
        <p:nvSpPr>
          <p:cNvPr id="4" name="Rectangle 3"/>
          <p:cNvSpPr/>
          <p:nvPr/>
        </p:nvSpPr>
        <p:spPr>
          <a:xfrm>
            <a:off x="837826" y="481890"/>
            <a:ext cx="676639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2400" b="1" dirty="0" smtClean="0">
                <a:solidFill>
                  <a:srgbClr val="619080"/>
                </a:solidFill>
              </a:rPr>
              <a:t>POPULATION – TUI ORA FAMILY HEALTH</a:t>
            </a:r>
          </a:p>
          <a:p>
            <a:pPr algn="ctr"/>
            <a:r>
              <a:rPr lang="en-US" b="1" dirty="0" smtClean="0">
                <a:solidFill>
                  <a:srgbClr val="619080"/>
                </a:solidFill>
              </a:rPr>
              <a:t>MHN Locality:  North Taranaki  - Proportion of MHN: 4%</a:t>
            </a:r>
            <a:endParaRPr lang="en-NZ" b="1" dirty="0" smtClean="0">
              <a:solidFill>
                <a:srgbClr val="619080"/>
              </a:solidFill>
            </a:endParaRPr>
          </a:p>
          <a:p>
            <a:pPr lvl="1"/>
            <a:r>
              <a:rPr lang="en-NZ" sz="2400" dirty="0"/>
              <a:t/>
            </a:r>
            <a:br>
              <a:rPr lang="en-NZ" sz="2400" dirty="0"/>
            </a:br>
            <a:endParaRPr lang="en-NZ" sz="2400" dirty="0" smtClean="0"/>
          </a:p>
          <a:p>
            <a:pPr marL="457200" indent="-457200">
              <a:buFont typeface="Wingdings" pitchFamily="2" charset="2"/>
              <a:buChar char="§"/>
            </a:pPr>
            <a:endParaRPr lang="en-NZ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8" y="1916832"/>
            <a:ext cx="8893208" cy="360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274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021288"/>
            <a:ext cx="9144000" cy="708025"/>
            <a:chOff x="0" y="15311"/>
            <a:chExt cx="14400" cy="1117"/>
          </a:xfrm>
        </p:grpSpPr>
        <p:grpSp>
          <p:nvGrpSpPr>
            <p:cNvPr id="3" name="Group 111"/>
            <p:cNvGrpSpPr>
              <a:grpSpLocks/>
            </p:cNvGrpSpPr>
            <p:nvPr/>
          </p:nvGrpSpPr>
          <p:grpSpPr bwMode="auto">
            <a:xfrm>
              <a:off x="0" y="15311"/>
              <a:ext cx="14411" cy="665"/>
              <a:chOff x="0" y="0"/>
              <a:chExt cx="91234" cy="4221"/>
            </a:xfrm>
          </p:grpSpPr>
          <p:pic>
            <p:nvPicPr>
              <p:cNvPr id="29" name="Picture 11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0" name="Picture 11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1" name="Picture 11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2" name="Picture 11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3" name="Picture 11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4" name="Picture 11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5" name="Picture 11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1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6" name="Picture 11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7" name="Picture 12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028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8" name="Picture 12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156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9" name="Picture 12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0" name="Picture 12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413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1" name="Picture 12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542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2" name="Picture 12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6706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3" name="Picture 12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799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4" name="Picture 12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927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5" name="Picture 12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056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6" name="Picture 12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184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7" name="Picture 13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313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8" name="Picture 13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4417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9" name="Picture 13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0" name="Picture 13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698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1" name="Picture 13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827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2" name="Picture 13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955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3" name="Picture 13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084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4" name="Picture 13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21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5" name="Picture 13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3413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6" name="Picture 13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469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7" name="Picture 14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598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8" name="Picture 14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726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9" name="Picture 14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0" name="Picture 14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983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1" name="Picture 14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1124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2" name="Picture 14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241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3" name="Picture 14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369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4" name="Picture 14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498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5" name="Picture 14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626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6" name="Picture 14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755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7" name="Picture 15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883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8" name="Picture 15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012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9" name="Picture 15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0" name="Picture 15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26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1" name="Picture 15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39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2" name="Picture 15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52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3" name="Picture 15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65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4" name="Picture 15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783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5" name="Picture 15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91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6" name="Picture 15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03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7" name="Picture 16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16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8" name="Picture 16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29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9" name="Picture 16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0" name="Picture 16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5531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1" name="Picture 16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681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2" name="Picture 16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810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3" name="Picture 16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938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4" name="Picture 16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067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5" name="Picture 16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195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6" name="Picture 16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3242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7" name="Picture 17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45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8" name="Picture 17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581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9" name="Picture 17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09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0" name="Picture 17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838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1" name="Picture 17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966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2" name="Picture 17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095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3" name="Picture 17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2238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4" name="Picture 17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352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5" name="Picture 17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480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6" name="Picture 17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609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7" name="Picture 18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737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8" name="Picture 18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866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9" name="Picture 18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4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</p:grpSp>
        <p:pic>
          <p:nvPicPr>
            <p:cNvPr id="27" name="Picture 183" descr="hdr_logo_top.gif"/>
            <p:cNvPicPr>
              <a:picLocks noChangeAspect="1"/>
            </p:cNvPicPr>
            <p:nvPr/>
          </p:nvPicPr>
          <p:blipFill>
            <a:blip r:embed="rId3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8" y="15311"/>
              <a:ext cx="1214" cy="665"/>
            </a:xfrm>
            <a:prstGeom prst="rect">
              <a:avLst/>
            </a:prstGeom>
            <a:noFill/>
          </p:spPr>
        </p:pic>
        <p:pic>
          <p:nvPicPr>
            <p:cNvPr id="28" name="Picture 184" descr="http://www.tuiora.co.nz/images/hdr_logo_bot.gif"/>
            <p:cNvPicPr>
              <a:picLocks noChangeAspect="1" noChangeArrowheads="1"/>
            </p:cNvPicPr>
            <p:nvPr/>
          </p:nvPicPr>
          <p:blipFill>
            <a:blip r:embed="rId4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7" y="15968"/>
              <a:ext cx="1214" cy="460"/>
            </a:xfrm>
            <a:prstGeom prst="rect">
              <a:avLst/>
            </a:prstGeom>
            <a:solidFill>
              <a:srgbClr val="FFC000"/>
            </a:solidFill>
          </p:spPr>
        </p:pic>
      </p:grpSp>
      <p:sp>
        <p:nvSpPr>
          <p:cNvPr id="4" name="Rectangle 3"/>
          <p:cNvSpPr/>
          <p:nvPr/>
        </p:nvSpPr>
        <p:spPr>
          <a:xfrm>
            <a:off x="837826" y="481890"/>
            <a:ext cx="67663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NZ" sz="2400" dirty="0"/>
              <a:t/>
            </a:r>
            <a:br>
              <a:rPr lang="en-NZ" sz="2400" dirty="0"/>
            </a:br>
            <a:endParaRPr lang="en-NZ" sz="2400" dirty="0" smtClean="0"/>
          </a:p>
          <a:p>
            <a:pPr marL="457200" indent="-457200">
              <a:buFont typeface="Wingdings" pitchFamily="2" charset="2"/>
              <a:buChar char="§"/>
            </a:pPr>
            <a:endParaRPr lang="en-NZ" sz="2400" dirty="0"/>
          </a:p>
        </p:txBody>
      </p:sp>
      <p:sp>
        <p:nvSpPr>
          <p:cNvPr id="5" name="Rectangle 4"/>
          <p:cNvSpPr/>
          <p:nvPr/>
        </p:nvSpPr>
        <p:spPr>
          <a:xfrm>
            <a:off x="1224542" y="519560"/>
            <a:ext cx="6573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3600" b="1" dirty="0">
                <a:solidFill>
                  <a:srgbClr val="619080"/>
                </a:solidFill>
              </a:rPr>
              <a:t>Role of the Nurse in Whanau </a:t>
            </a:r>
            <a:r>
              <a:rPr lang="en-NZ" sz="3600" b="1" dirty="0" err="1">
                <a:solidFill>
                  <a:srgbClr val="619080"/>
                </a:solidFill>
              </a:rPr>
              <a:t>ora</a:t>
            </a:r>
            <a:r>
              <a:rPr lang="en-NZ" sz="3600" b="1" dirty="0">
                <a:solidFill>
                  <a:srgbClr val="619080"/>
                </a:solidFill>
              </a:rPr>
              <a:t> 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837825" y="1701383"/>
            <a:ext cx="7539829" cy="403187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§"/>
            </a:pPr>
            <a:endParaRPr lang="en-US" sz="2400" dirty="0" smtClean="0"/>
          </a:p>
          <a:p>
            <a:pPr marL="914400" lvl="1" indent="-457200">
              <a:buFont typeface="Wingdings" pitchFamily="2" charset="2"/>
              <a:buChar char="§"/>
            </a:pPr>
            <a:endParaRPr lang="en-US" sz="2400" dirty="0" smtClean="0"/>
          </a:p>
          <a:p>
            <a:pPr marL="914400" lvl="1" indent="-457200">
              <a:buFont typeface="Wingdings" pitchFamily="2" charset="2"/>
              <a:buChar char="§"/>
            </a:pPr>
            <a:r>
              <a:rPr lang="en-US" sz="2400" dirty="0" smtClean="0"/>
              <a:t>Clinical Practice</a:t>
            </a:r>
          </a:p>
          <a:p>
            <a:pPr marL="914400" lvl="1" indent="-457200">
              <a:buFont typeface="Wingdings" pitchFamily="2" charset="2"/>
              <a:buChar char="§"/>
            </a:pPr>
            <a:endParaRPr lang="en-US" sz="2400" dirty="0"/>
          </a:p>
          <a:p>
            <a:pPr marL="914400" lvl="1" indent="-457200">
              <a:buFont typeface="Wingdings" pitchFamily="2" charset="2"/>
              <a:buChar char="§"/>
            </a:pPr>
            <a:r>
              <a:rPr lang="en-US" sz="2400" dirty="0" smtClean="0"/>
              <a:t>Holistic Approach</a:t>
            </a:r>
          </a:p>
          <a:p>
            <a:pPr lvl="1"/>
            <a:endParaRPr lang="en-US" sz="2400" dirty="0" smtClean="0"/>
          </a:p>
          <a:p>
            <a:pPr marL="914400" lvl="1" indent="-457200">
              <a:buFont typeface="Wingdings" pitchFamily="2" charset="2"/>
              <a:buChar char="§"/>
            </a:pPr>
            <a:r>
              <a:rPr lang="en-US" sz="2400" dirty="0" smtClean="0"/>
              <a:t>Culturally aware</a:t>
            </a:r>
          </a:p>
          <a:p>
            <a:pPr lvl="1"/>
            <a:endParaRPr lang="en-US" sz="2400" dirty="0" smtClean="0"/>
          </a:p>
          <a:p>
            <a:r>
              <a:rPr lang="en-NZ" sz="3200" dirty="0"/>
              <a:t> </a:t>
            </a:r>
          </a:p>
          <a:p>
            <a:pPr marL="457200" indent="-457200">
              <a:buFont typeface="Wingdings" pitchFamily="2" charset="2"/>
              <a:buChar char="§"/>
            </a:pPr>
            <a:endParaRPr lang="en-NZ" sz="3200" dirty="0" smtClean="0"/>
          </a:p>
        </p:txBody>
      </p:sp>
    </p:spTree>
    <p:extLst>
      <p:ext uri="{BB962C8B-B14F-4D97-AF65-F5344CB8AC3E}">
        <p14:creationId xmlns:p14="http://schemas.microsoft.com/office/powerpoint/2010/main" val="231489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en-NZ" sz="2800" b="1" dirty="0" smtClean="0">
                <a:solidFill>
                  <a:srgbClr val="619080"/>
                </a:solidFill>
              </a:rPr>
              <a:t>NAVIGATOR/KAIAWHINA</a:t>
            </a:r>
            <a:r>
              <a:rPr lang="en-NZ" sz="2800" b="1" dirty="0">
                <a:solidFill>
                  <a:srgbClr val="619080"/>
                </a:solidFill>
              </a:rPr>
              <a:t/>
            </a:r>
            <a:br>
              <a:rPr lang="en-NZ" sz="2800" b="1" dirty="0">
                <a:solidFill>
                  <a:srgbClr val="619080"/>
                </a:solidFill>
              </a:rPr>
            </a:br>
            <a:endParaRPr lang="en-NZ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825" y="980728"/>
            <a:ext cx="7668717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NZ" sz="2400" dirty="0" smtClean="0"/>
          </a:p>
          <a:p>
            <a:pPr marL="0" indent="0">
              <a:buNone/>
            </a:pPr>
            <a:r>
              <a:rPr lang="en-NZ" sz="11200" dirty="0" smtClean="0"/>
              <a:t>In </a:t>
            </a:r>
            <a:r>
              <a:rPr lang="en-NZ" sz="11200" dirty="0"/>
              <a:t>a GP environment the clinical team has limited time and resources to attend to patient’s holistic wellbeing with most engagements are the standard 15 minute appointment. </a:t>
            </a:r>
            <a:endParaRPr lang="en-NZ" sz="11200" dirty="0" smtClean="0"/>
          </a:p>
          <a:p>
            <a:pPr marL="0" indent="0">
              <a:buNone/>
            </a:pPr>
            <a:endParaRPr lang="en-NZ" sz="11200" dirty="0"/>
          </a:p>
          <a:p>
            <a:pPr marL="0" indent="0">
              <a:buNone/>
            </a:pPr>
            <a:r>
              <a:rPr lang="en-NZ" sz="11200" dirty="0" smtClean="0"/>
              <a:t>The </a:t>
            </a:r>
            <a:r>
              <a:rPr lang="en-NZ" sz="11200" dirty="0"/>
              <a:t>most important phase of engagement is ‘</a:t>
            </a:r>
            <a:r>
              <a:rPr lang="en-NZ" sz="11200" dirty="0" err="1"/>
              <a:t>Whakawhanaungatanga</a:t>
            </a:r>
            <a:r>
              <a:rPr lang="en-NZ" sz="11200" dirty="0"/>
              <a:t>’. </a:t>
            </a:r>
            <a:endParaRPr lang="en-NZ" sz="11200" dirty="0" smtClean="0"/>
          </a:p>
          <a:p>
            <a:pPr marL="0" indent="0">
              <a:buNone/>
            </a:pPr>
            <a:endParaRPr lang="en-NZ" sz="11200" dirty="0"/>
          </a:p>
          <a:p>
            <a:pPr marL="0" indent="0">
              <a:buNone/>
            </a:pPr>
            <a:r>
              <a:rPr lang="en-NZ" sz="11200" dirty="0" smtClean="0"/>
              <a:t>Listening </a:t>
            </a:r>
            <a:r>
              <a:rPr lang="en-NZ" sz="11200" dirty="0"/>
              <a:t>and capturing their story at its rawest must be given respect. </a:t>
            </a:r>
          </a:p>
          <a:p>
            <a:pPr marL="0" indent="0">
              <a:buNone/>
            </a:pPr>
            <a:endParaRPr lang="en-NZ" sz="6000" dirty="0"/>
          </a:p>
          <a:p>
            <a:pPr marL="0" indent="0">
              <a:buNone/>
            </a:pPr>
            <a:endParaRPr lang="en-NZ" sz="6000" dirty="0"/>
          </a:p>
          <a:p>
            <a:pPr marL="0" indent="0">
              <a:buNone/>
            </a:pPr>
            <a:endParaRPr lang="en-NZ" sz="6000" dirty="0"/>
          </a:p>
          <a:p>
            <a:pPr marL="0" indent="0">
              <a:buNone/>
            </a:pPr>
            <a:endParaRPr lang="en-NZ" sz="6000" dirty="0" smtClean="0"/>
          </a:p>
          <a:p>
            <a:pPr marL="0" indent="0">
              <a:buNone/>
            </a:pPr>
            <a:endParaRPr lang="en-NZ" sz="6000" dirty="0" smtClean="0"/>
          </a:p>
          <a:p>
            <a:pPr marL="0" indent="0">
              <a:buNone/>
            </a:pPr>
            <a:endParaRPr lang="en-NZ" sz="5100" dirty="0"/>
          </a:p>
          <a:p>
            <a:pPr marL="0" indent="0">
              <a:buNone/>
            </a:pPr>
            <a:r>
              <a:rPr lang="en-NZ" sz="5100" dirty="0"/>
              <a:t> </a:t>
            </a:r>
          </a:p>
          <a:p>
            <a:pPr marL="0" indent="0">
              <a:buNone/>
            </a:pPr>
            <a:r>
              <a:rPr lang="en-NZ" sz="1200" dirty="0"/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0" y="6021288"/>
            <a:ext cx="9144000" cy="708025"/>
            <a:chOff x="0" y="15311"/>
            <a:chExt cx="14400" cy="1117"/>
          </a:xfrm>
        </p:grpSpPr>
        <p:grpSp>
          <p:nvGrpSpPr>
            <p:cNvPr id="6" name="Group 111"/>
            <p:cNvGrpSpPr>
              <a:grpSpLocks/>
            </p:cNvGrpSpPr>
            <p:nvPr/>
          </p:nvGrpSpPr>
          <p:grpSpPr bwMode="auto">
            <a:xfrm>
              <a:off x="0" y="15311"/>
              <a:ext cx="14411" cy="665"/>
              <a:chOff x="0" y="0"/>
              <a:chExt cx="91234" cy="4221"/>
            </a:xfrm>
          </p:grpSpPr>
          <p:pic>
            <p:nvPicPr>
              <p:cNvPr id="9" name="Picture 11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0" name="Picture 11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1" name="Picture 11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2" name="Picture 11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3" name="Picture 11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4" name="Picture 11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5" name="Picture 11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1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6" name="Picture 11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7" name="Picture 12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028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8" name="Picture 12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156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9" name="Picture 12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0" name="Picture 12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413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1" name="Picture 12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542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2" name="Picture 12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6706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3" name="Picture 12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799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4" name="Picture 12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927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5" name="Picture 12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056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6" name="Picture 12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184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7" name="Picture 13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313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8" name="Picture 13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4417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9" name="Picture 13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0" name="Picture 13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698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1" name="Picture 13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827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2" name="Picture 13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955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3" name="Picture 13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084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4" name="Picture 13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21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5" name="Picture 13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3413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6" name="Picture 13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469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7" name="Picture 14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598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8" name="Picture 14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726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9" name="Picture 14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0" name="Picture 14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983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1" name="Picture 14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1124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2" name="Picture 14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241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3" name="Picture 14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369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4" name="Picture 14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498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5" name="Picture 14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626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6" name="Picture 14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755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7" name="Picture 15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883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8" name="Picture 15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012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9" name="Picture 15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0" name="Picture 15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26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1" name="Picture 15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39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2" name="Picture 15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52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3" name="Picture 15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65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4" name="Picture 15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783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5" name="Picture 15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91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6" name="Picture 15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03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7" name="Picture 16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16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8" name="Picture 16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29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9" name="Picture 16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0" name="Picture 16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5531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1" name="Picture 16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681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2" name="Picture 16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810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3" name="Picture 16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938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4" name="Picture 16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067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5" name="Picture 16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195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6" name="Picture 16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3242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7" name="Picture 17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45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8" name="Picture 17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581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9" name="Picture 17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09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0" name="Picture 17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838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1" name="Picture 17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966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2" name="Picture 17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095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3" name="Picture 17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2238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4" name="Picture 17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352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5" name="Picture 17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480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6" name="Picture 17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609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7" name="Picture 18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737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8" name="Picture 18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866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9" name="Picture 18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4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</p:grpSp>
        <p:pic>
          <p:nvPicPr>
            <p:cNvPr id="7" name="Picture 183" descr="hdr_logo_top.gif"/>
            <p:cNvPicPr>
              <a:picLocks noChangeAspect="1"/>
            </p:cNvPicPr>
            <p:nvPr/>
          </p:nvPicPr>
          <p:blipFill>
            <a:blip r:embed="rId3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8" y="15311"/>
              <a:ext cx="1214" cy="665"/>
            </a:xfrm>
            <a:prstGeom prst="rect">
              <a:avLst/>
            </a:prstGeom>
            <a:noFill/>
          </p:spPr>
        </p:pic>
        <p:pic>
          <p:nvPicPr>
            <p:cNvPr id="8" name="Picture 184" descr="http://www.tuiora.co.nz/images/hdr_logo_bot.gif"/>
            <p:cNvPicPr>
              <a:picLocks noChangeAspect="1" noChangeArrowheads="1"/>
            </p:cNvPicPr>
            <p:nvPr/>
          </p:nvPicPr>
          <p:blipFill>
            <a:blip r:embed="rId4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7" y="15968"/>
              <a:ext cx="1214" cy="460"/>
            </a:xfrm>
            <a:prstGeom prst="rect">
              <a:avLst/>
            </a:prstGeom>
            <a:solidFill>
              <a:srgbClr val="FFC000"/>
            </a:solidFill>
          </p:spPr>
        </p:pic>
      </p:grpSp>
    </p:spTree>
    <p:extLst>
      <p:ext uri="{BB962C8B-B14F-4D97-AF65-F5344CB8AC3E}">
        <p14:creationId xmlns:p14="http://schemas.microsoft.com/office/powerpoint/2010/main" val="3871820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en-NZ" sz="2800" b="1" dirty="0" smtClean="0">
                <a:solidFill>
                  <a:srgbClr val="619080"/>
                </a:solidFill>
              </a:rPr>
              <a:t>NAVIGATOR/KAIAWHINA</a:t>
            </a:r>
            <a:r>
              <a:rPr lang="en-NZ" sz="2800" b="1" dirty="0">
                <a:solidFill>
                  <a:srgbClr val="619080"/>
                </a:solidFill>
              </a:rPr>
              <a:t/>
            </a:r>
            <a:br>
              <a:rPr lang="en-NZ" sz="2800" b="1" dirty="0">
                <a:solidFill>
                  <a:srgbClr val="619080"/>
                </a:solidFill>
              </a:rPr>
            </a:br>
            <a:endParaRPr lang="en-NZ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831" y="692696"/>
            <a:ext cx="8229600" cy="561662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NZ" sz="2100" dirty="0" smtClean="0"/>
              <a:t>There </a:t>
            </a:r>
            <a:r>
              <a:rPr lang="en-NZ" sz="2100" dirty="0"/>
              <a:t>are whanau who identify their needs as ‘</a:t>
            </a:r>
            <a:r>
              <a:rPr lang="en-NZ" sz="2100" b="1" dirty="0"/>
              <a:t>small’ </a:t>
            </a:r>
            <a:r>
              <a:rPr lang="en-NZ" sz="2100" dirty="0"/>
              <a:t>or ‘</a:t>
            </a:r>
            <a:r>
              <a:rPr lang="en-NZ" sz="2100" b="1" dirty="0"/>
              <a:t>one-off</a:t>
            </a:r>
            <a:r>
              <a:rPr lang="en-NZ" sz="2100" dirty="0"/>
              <a:t>’ - but we have learnt that the smallest of need can have a huge impact on whanau</a:t>
            </a:r>
            <a:r>
              <a:rPr lang="en-NZ" sz="2100" dirty="0" smtClean="0"/>
              <a:t>.</a:t>
            </a:r>
          </a:p>
          <a:p>
            <a:pPr lvl="0">
              <a:buFont typeface="Wingdings" pitchFamily="2" charset="2"/>
              <a:buChar char="Ø"/>
            </a:pPr>
            <a:r>
              <a:rPr lang="en-NZ" sz="2100" dirty="0" smtClean="0"/>
              <a:t>My </a:t>
            </a:r>
            <a:r>
              <a:rPr lang="en-NZ" sz="2100" dirty="0"/>
              <a:t>child has no shoes to wear to school</a:t>
            </a:r>
          </a:p>
          <a:p>
            <a:pPr lvl="0">
              <a:buFont typeface="Wingdings" pitchFamily="2" charset="2"/>
              <a:buChar char="Ø"/>
            </a:pPr>
            <a:r>
              <a:rPr lang="en-NZ" sz="2100" dirty="0"/>
              <a:t>My child is always sick, always in hospital. </a:t>
            </a:r>
          </a:p>
          <a:p>
            <a:pPr lvl="0">
              <a:buFont typeface="Wingdings" pitchFamily="2" charset="2"/>
              <a:buChar char="Ø"/>
            </a:pPr>
            <a:r>
              <a:rPr lang="en-NZ" sz="2100" dirty="0"/>
              <a:t>I have been kicked out of home. </a:t>
            </a:r>
          </a:p>
          <a:p>
            <a:pPr lvl="0">
              <a:buFont typeface="Wingdings" pitchFamily="2" charset="2"/>
              <a:buChar char="Ø"/>
            </a:pPr>
            <a:r>
              <a:rPr lang="en-NZ" sz="2100" dirty="0"/>
              <a:t>I am sleeping in my </a:t>
            </a:r>
            <a:r>
              <a:rPr lang="en-NZ" sz="2100" dirty="0" smtClean="0"/>
              <a:t>car</a:t>
            </a:r>
            <a:r>
              <a:rPr lang="en-NZ" sz="2100" dirty="0"/>
              <a:t> </a:t>
            </a:r>
            <a:r>
              <a:rPr lang="en-NZ" sz="2100" dirty="0" smtClean="0"/>
              <a:t>-       I </a:t>
            </a:r>
            <a:r>
              <a:rPr lang="en-NZ" sz="2100" dirty="0"/>
              <a:t>have no money </a:t>
            </a:r>
            <a:r>
              <a:rPr lang="en-NZ" sz="2100" dirty="0" smtClean="0"/>
              <a:t>-        I </a:t>
            </a:r>
            <a:r>
              <a:rPr lang="en-NZ" sz="2100" dirty="0"/>
              <a:t>have no food </a:t>
            </a:r>
          </a:p>
          <a:p>
            <a:pPr lvl="0">
              <a:buFont typeface="Wingdings" pitchFamily="2" charset="2"/>
              <a:buChar char="Ø"/>
            </a:pPr>
            <a:r>
              <a:rPr lang="en-NZ" sz="2100" dirty="0"/>
              <a:t>I DNA my appointments because I have no transport or I have a car but I can not afford the registration / </a:t>
            </a:r>
            <a:r>
              <a:rPr lang="en-NZ" sz="2100" dirty="0" err="1"/>
              <a:t>w.o.f</a:t>
            </a:r>
            <a:r>
              <a:rPr lang="en-NZ" sz="2100" dirty="0"/>
              <a:t> / petrol.</a:t>
            </a:r>
          </a:p>
          <a:p>
            <a:pPr lvl="0">
              <a:buFont typeface="Wingdings" pitchFamily="2" charset="2"/>
              <a:buChar char="Ø"/>
            </a:pPr>
            <a:r>
              <a:rPr lang="en-NZ" sz="2100" dirty="0"/>
              <a:t>I have come to see my doctor today because I have a sore knee but what actually pains me is I was raped as a child and now my 7yr old </a:t>
            </a:r>
            <a:r>
              <a:rPr lang="en-NZ" sz="2100" dirty="0" err="1"/>
              <a:t>moko</a:t>
            </a:r>
            <a:r>
              <a:rPr lang="en-NZ" sz="2100" dirty="0"/>
              <a:t> tells me she is being touched by a known person</a:t>
            </a:r>
            <a:r>
              <a:rPr lang="en-NZ" sz="2100" dirty="0" smtClean="0"/>
              <a:t>.</a:t>
            </a:r>
          </a:p>
          <a:p>
            <a:pPr marL="0" indent="0">
              <a:buNone/>
            </a:pPr>
            <a:endParaRPr lang="en-NZ" sz="2100" b="1" dirty="0" smtClean="0"/>
          </a:p>
          <a:p>
            <a:pPr marL="0" indent="0">
              <a:buNone/>
            </a:pPr>
            <a:r>
              <a:rPr lang="en-NZ" sz="2100" b="1" dirty="0" smtClean="0">
                <a:solidFill>
                  <a:schemeClr val="accent6">
                    <a:lumMod val="50000"/>
                  </a:schemeClr>
                </a:solidFill>
              </a:rPr>
              <a:t>Pathway</a:t>
            </a:r>
            <a:endParaRPr lang="en-NZ" sz="21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0" indent="0">
              <a:buNone/>
            </a:pPr>
            <a:r>
              <a:rPr lang="en-NZ" sz="2100" dirty="0" smtClean="0"/>
              <a:t>Phone </a:t>
            </a:r>
            <a:r>
              <a:rPr lang="en-NZ" sz="2100" dirty="0"/>
              <a:t>calls (network) – i.e. Salvation Army, </a:t>
            </a:r>
            <a:r>
              <a:rPr lang="en-NZ" sz="2100" dirty="0" err="1"/>
              <a:t>Winz</a:t>
            </a:r>
            <a:r>
              <a:rPr lang="en-NZ" sz="2100" dirty="0"/>
              <a:t>, Budget advice, CYF</a:t>
            </a:r>
          </a:p>
          <a:p>
            <a:pPr marL="0" lvl="0" indent="0">
              <a:buNone/>
            </a:pPr>
            <a:r>
              <a:rPr lang="en-NZ" sz="2100" dirty="0"/>
              <a:t>Phone calls to TDHB – OPD, Radiology</a:t>
            </a:r>
          </a:p>
          <a:p>
            <a:pPr marL="0" indent="0">
              <a:buNone/>
            </a:pPr>
            <a:r>
              <a:rPr lang="en-NZ" sz="2100" b="1" dirty="0">
                <a:solidFill>
                  <a:schemeClr val="accent6">
                    <a:lumMod val="50000"/>
                  </a:schemeClr>
                </a:solidFill>
              </a:rPr>
              <a:t>Outcome</a:t>
            </a:r>
            <a:endParaRPr lang="en-NZ" sz="2100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0" indent="0">
              <a:buNone/>
            </a:pPr>
            <a:r>
              <a:rPr lang="en-NZ" sz="2100" dirty="0"/>
              <a:t>Follow up – on-going aspirations</a:t>
            </a:r>
          </a:p>
          <a:p>
            <a:pPr lvl="0">
              <a:buFont typeface="Wingdings" pitchFamily="2" charset="2"/>
              <a:buChar char="Ø"/>
            </a:pPr>
            <a:endParaRPr lang="en-NZ" sz="1800" dirty="0"/>
          </a:p>
          <a:p>
            <a:pPr marL="0" indent="0">
              <a:buNone/>
            </a:pPr>
            <a:endParaRPr lang="en-NZ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0" y="6021288"/>
            <a:ext cx="9144000" cy="708025"/>
            <a:chOff x="0" y="15311"/>
            <a:chExt cx="14400" cy="1117"/>
          </a:xfrm>
        </p:grpSpPr>
        <p:grpSp>
          <p:nvGrpSpPr>
            <p:cNvPr id="6" name="Group 111"/>
            <p:cNvGrpSpPr>
              <a:grpSpLocks/>
            </p:cNvGrpSpPr>
            <p:nvPr/>
          </p:nvGrpSpPr>
          <p:grpSpPr bwMode="auto">
            <a:xfrm>
              <a:off x="0" y="15311"/>
              <a:ext cx="14411" cy="665"/>
              <a:chOff x="0" y="0"/>
              <a:chExt cx="91234" cy="4221"/>
            </a:xfrm>
          </p:grpSpPr>
          <p:pic>
            <p:nvPicPr>
              <p:cNvPr id="9" name="Picture 11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0" name="Picture 11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1" name="Picture 11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2" name="Picture 11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3" name="Picture 11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4" name="Picture 11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5" name="Picture 11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1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6" name="Picture 11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7" name="Picture 12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028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8" name="Picture 12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156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9" name="Picture 12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0" name="Picture 12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413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1" name="Picture 12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542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2" name="Picture 12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6706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3" name="Picture 12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799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4" name="Picture 12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927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5" name="Picture 12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056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6" name="Picture 12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184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7" name="Picture 13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313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8" name="Picture 13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4417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9" name="Picture 13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0" name="Picture 13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698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1" name="Picture 13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827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2" name="Picture 13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955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3" name="Picture 13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084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4" name="Picture 13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21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5" name="Picture 13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3413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6" name="Picture 13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469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7" name="Picture 14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598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8" name="Picture 14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726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9" name="Picture 14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0" name="Picture 14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983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1" name="Picture 14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1124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2" name="Picture 14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241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3" name="Picture 14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369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4" name="Picture 14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498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5" name="Picture 14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626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6" name="Picture 14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755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7" name="Picture 15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883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8" name="Picture 15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012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9" name="Picture 15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0" name="Picture 15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26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1" name="Picture 15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39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2" name="Picture 15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52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3" name="Picture 15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65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4" name="Picture 15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783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5" name="Picture 15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91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6" name="Picture 15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03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7" name="Picture 16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16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8" name="Picture 16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29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9" name="Picture 16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0" name="Picture 16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5531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1" name="Picture 16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681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2" name="Picture 16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810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3" name="Picture 16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938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4" name="Picture 16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067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5" name="Picture 16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195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6" name="Picture 16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3242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7" name="Picture 17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45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8" name="Picture 17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581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9" name="Picture 17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09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0" name="Picture 17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838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1" name="Picture 17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966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2" name="Picture 17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095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3" name="Picture 17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2238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4" name="Picture 17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352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5" name="Picture 17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480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6" name="Picture 17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609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7" name="Picture 18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737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8" name="Picture 18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866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9" name="Picture 18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4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</p:grpSp>
        <p:pic>
          <p:nvPicPr>
            <p:cNvPr id="7" name="Picture 183" descr="hdr_logo_top.gif"/>
            <p:cNvPicPr>
              <a:picLocks noChangeAspect="1"/>
            </p:cNvPicPr>
            <p:nvPr/>
          </p:nvPicPr>
          <p:blipFill>
            <a:blip r:embed="rId3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8" y="15311"/>
              <a:ext cx="1214" cy="665"/>
            </a:xfrm>
            <a:prstGeom prst="rect">
              <a:avLst/>
            </a:prstGeom>
            <a:noFill/>
          </p:spPr>
        </p:pic>
        <p:pic>
          <p:nvPicPr>
            <p:cNvPr id="8" name="Picture 184" descr="http://www.tuiora.co.nz/images/hdr_logo_bot.gif"/>
            <p:cNvPicPr>
              <a:picLocks noChangeAspect="1" noChangeArrowheads="1"/>
            </p:cNvPicPr>
            <p:nvPr/>
          </p:nvPicPr>
          <p:blipFill>
            <a:blip r:embed="rId4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7" y="15968"/>
              <a:ext cx="1214" cy="460"/>
            </a:xfrm>
            <a:prstGeom prst="rect">
              <a:avLst/>
            </a:prstGeom>
            <a:solidFill>
              <a:srgbClr val="FFC000"/>
            </a:solidFill>
          </p:spPr>
        </p:pic>
      </p:grpSp>
    </p:spTree>
    <p:extLst>
      <p:ext uri="{BB962C8B-B14F-4D97-AF65-F5344CB8AC3E}">
        <p14:creationId xmlns:p14="http://schemas.microsoft.com/office/powerpoint/2010/main" val="3101688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19256" cy="500141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NZ" b="1" u="sng" dirty="0">
                <a:solidFill>
                  <a:schemeClr val="accent2">
                    <a:lumMod val="75000"/>
                  </a:schemeClr>
                </a:solidFill>
              </a:rPr>
              <a:t>Patient </a:t>
            </a:r>
            <a:r>
              <a:rPr lang="en-NZ" b="1" u="sng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</a:p>
          <a:p>
            <a:pPr marL="0" indent="0">
              <a:buNone/>
            </a:pPr>
            <a:endParaRPr lang="en-NZ" sz="2800" dirty="0">
              <a:solidFill>
                <a:schemeClr val="accent2">
                  <a:lumMod val="75000"/>
                </a:schemeClr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en-NZ" dirty="0"/>
              <a:t>Lives alone – ex wife and their 17yr old daughter live in NP </a:t>
            </a:r>
            <a:endParaRPr lang="en-NZ" sz="2800" dirty="0"/>
          </a:p>
          <a:p>
            <a:pPr lvl="0">
              <a:buFont typeface="Wingdings" pitchFamily="2" charset="2"/>
              <a:buChar char="§"/>
            </a:pPr>
            <a:r>
              <a:rPr lang="en-NZ" dirty="0"/>
              <a:t>Friends picked up his medication from the pharmacy – they are all </a:t>
            </a:r>
            <a:r>
              <a:rPr lang="en-NZ" dirty="0" smtClean="0"/>
              <a:t>users</a:t>
            </a:r>
            <a:endParaRPr lang="en-NZ" sz="2800" dirty="0"/>
          </a:p>
          <a:p>
            <a:pPr lvl="0">
              <a:buFont typeface="Wingdings" pitchFamily="2" charset="2"/>
              <a:buChar char="§"/>
            </a:pPr>
            <a:r>
              <a:rPr lang="en-NZ" dirty="0"/>
              <a:t>Friends took his </a:t>
            </a:r>
            <a:r>
              <a:rPr lang="en-NZ" dirty="0" err="1"/>
              <a:t>eftpos</a:t>
            </a:r>
            <a:r>
              <a:rPr lang="en-NZ" dirty="0"/>
              <a:t> card and emptied his account weekly</a:t>
            </a:r>
            <a:endParaRPr lang="en-NZ" sz="2800" dirty="0"/>
          </a:p>
          <a:p>
            <a:pPr lvl="0">
              <a:buFont typeface="Wingdings" pitchFamily="2" charset="2"/>
              <a:buChar char="§"/>
            </a:pPr>
            <a:r>
              <a:rPr lang="en-NZ" dirty="0"/>
              <a:t>Friend was his signatory at the bank</a:t>
            </a:r>
            <a:endParaRPr lang="en-NZ" sz="2800" dirty="0"/>
          </a:p>
          <a:p>
            <a:pPr lvl="0">
              <a:buFont typeface="Wingdings" pitchFamily="2" charset="2"/>
              <a:buChar char="§"/>
            </a:pPr>
            <a:r>
              <a:rPr lang="en-NZ" dirty="0"/>
              <a:t>He has short term memory loss</a:t>
            </a:r>
            <a:endParaRPr lang="en-NZ" sz="2800" dirty="0"/>
          </a:p>
          <a:p>
            <a:pPr lvl="0">
              <a:buFont typeface="Wingdings" pitchFamily="2" charset="2"/>
              <a:buChar char="§"/>
            </a:pPr>
            <a:r>
              <a:rPr lang="en-NZ" dirty="0" smtClean="0"/>
              <a:t>Cannot </a:t>
            </a:r>
            <a:r>
              <a:rPr lang="en-NZ" dirty="0"/>
              <a:t>walk 2 flights of stairs – awaiting surgery for hip replacement</a:t>
            </a:r>
            <a:endParaRPr lang="en-NZ" sz="2800" dirty="0"/>
          </a:p>
          <a:p>
            <a:pPr lvl="0">
              <a:buFont typeface="Wingdings" pitchFamily="2" charset="2"/>
              <a:buChar char="§"/>
            </a:pPr>
            <a:r>
              <a:rPr lang="en-NZ" dirty="0" smtClean="0"/>
              <a:t>Has Multi </a:t>
            </a:r>
            <a:r>
              <a:rPr lang="en-NZ" dirty="0"/>
              <a:t>outstanding bills</a:t>
            </a:r>
            <a:endParaRPr lang="en-NZ" sz="2800" dirty="0"/>
          </a:p>
          <a:p>
            <a:pPr lvl="0">
              <a:buFont typeface="Wingdings" pitchFamily="2" charset="2"/>
              <a:buChar char="§"/>
            </a:pPr>
            <a:r>
              <a:rPr lang="en-NZ" dirty="0"/>
              <a:t>Has seizures – ambulance callouts numerous times, has an outstanding account</a:t>
            </a:r>
            <a:endParaRPr lang="en-NZ" sz="2800" dirty="0"/>
          </a:p>
          <a:p>
            <a:pPr lvl="0">
              <a:buFont typeface="Wingdings" pitchFamily="2" charset="2"/>
              <a:buChar char="§"/>
            </a:pPr>
            <a:r>
              <a:rPr lang="en-NZ" dirty="0"/>
              <a:t>Unopened mail</a:t>
            </a:r>
            <a:endParaRPr lang="en-NZ" sz="2800" dirty="0"/>
          </a:p>
          <a:p>
            <a:pPr marL="0" indent="0">
              <a:buNone/>
            </a:pPr>
            <a:endParaRPr lang="en-NZ" sz="2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WHANAU ORA PLAN</a:t>
            </a:r>
            <a:endParaRPr lang="en-NZ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143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92696"/>
            <a:ext cx="8219256" cy="590465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NZ" dirty="0"/>
              <a:t> </a:t>
            </a:r>
            <a:endParaRPr lang="en-NZ" sz="2800" dirty="0"/>
          </a:p>
          <a:p>
            <a:pPr marL="0" indent="0">
              <a:buNone/>
            </a:pPr>
            <a:r>
              <a:rPr lang="en-NZ" sz="7200" b="1" u="sng" dirty="0" smtClean="0">
                <a:solidFill>
                  <a:schemeClr val="accent2">
                    <a:lumMod val="75000"/>
                  </a:schemeClr>
                </a:solidFill>
              </a:rPr>
              <a:t>Patient 1 </a:t>
            </a:r>
            <a:r>
              <a:rPr lang="en-NZ" sz="7200" b="1" dirty="0" smtClean="0">
                <a:solidFill>
                  <a:schemeClr val="accent2">
                    <a:lumMod val="75000"/>
                  </a:schemeClr>
                </a:solidFill>
              </a:rPr>
              <a:t>Pathway</a:t>
            </a:r>
          </a:p>
          <a:p>
            <a:pPr marL="0" indent="0">
              <a:buNone/>
            </a:pPr>
            <a:endParaRPr lang="en-NZ" sz="5500" dirty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n-NZ" sz="7200" b="1" dirty="0"/>
              <a:t>Kaiawhina – support and advocate to </a:t>
            </a:r>
            <a:r>
              <a:rPr lang="en-NZ" sz="7200" b="1" dirty="0" err="1"/>
              <a:t>Winz</a:t>
            </a:r>
            <a:r>
              <a:rPr lang="en-NZ" sz="7200" b="1" dirty="0"/>
              <a:t>, set up redirection of the benefit to support his outstanding accounts</a:t>
            </a:r>
          </a:p>
          <a:p>
            <a:pPr lvl="0"/>
            <a:r>
              <a:rPr lang="en-NZ" sz="7200" b="1" dirty="0"/>
              <a:t>Access Ability – home support – PC, house cleaning, shopping</a:t>
            </a:r>
          </a:p>
          <a:p>
            <a:pPr lvl="0"/>
            <a:r>
              <a:rPr lang="en-NZ" sz="7200" b="1" dirty="0"/>
              <a:t>Navigator – transport and support to medical appointments</a:t>
            </a:r>
          </a:p>
          <a:p>
            <a:pPr lvl="0"/>
            <a:r>
              <a:rPr lang="en-NZ" sz="7200" b="1" dirty="0"/>
              <a:t>Conversation with pharmacy – weekly courier pick up &amp; selected people to pick up</a:t>
            </a:r>
          </a:p>
          <a:p>
            <a:pPr lvl="0"/>
            <a:r>
              <a:rPr lang="en-NZ" sz="7200" b="1" dirty="0"/>
              <a:t>Continence nurse support</a:t>
            </a:r>
          </a:p>
          <a:p>
            <a:pPr lvl="0"/>
            <a:r>
              <a:rPr lang="en-NZ" sz="7200" b="1" dirty="0"/>
              <a:t>Medlab home visits</a:t>
            </a:r>
          </a:p>
          <a:p>
            <a:pPr marL="0" indent="0">
              <a:buNone/>
            </a:pPr>
            <a:r>
              <a:rPr lang="en-NZ" sz="4500" i="1" dirty="0"/>
              <a:t> </a:t>
            </a:r>
            <a:endParaRPr lang="en-NZ" sz="4500" dirty="0"/>
          </a:p>
          <a:p>
            <a:pPr marL="0" indent="0">
              <a:buNone/>
            </a:pPr>
            <a:r>
              <a:rPr lang="en-NZ" sz="7200" b="1" dirty="0" smtClean="0">
                <a:solidFill>
                  <a:schemeClr val="accent2">
                    <a:lumMod val="75000"/>
                  </a:schemeClr>
                </a:solidFill>
              </a:rPr>
              <a:t>Outcome</a:t>
            </a:r>
          </a:p>
          <a:p>
            <a:pPr marL="0" indent="0">
              <a:buNone/>
            </a:pPr>
            <a:endParaRPr lang="en-NZ" sz="4500" b="1" dirty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n-NZ" sz="7200" b="1" dirty="0"/>
              <a:t>Medication oversight </a:t>
            </a:r>
          </a:p>
          <a:p>
            <a:pPr lvl="0"/>
            <a:r>
              <a:rPr lang="en-NZ" sz="7200" b="1" dirty="0"/>
              <a:t>Joined St John Ambulance membership group</a:t>
            </a:r>
          </a:p>
          <a:p>
            <a:pPr lvl="0"/>
            <a:r>
              <a:rPr lang="en-NZ" sz="7200" b="1" dirty="0"/>
              <a:t>Bills / mortgage / insurance are being paid</a:t>
            </a:r>
          </a:p>
          <a:p>
            <a:pPr lvl="0"/>
            <a:r>
              <a:rPr lang="en-NZ" sz="7200" b="1" dirty="0"/>
              <a:t>Cupboards are stocked weekly &amp; meals are prepared</a:t>
            </a:r>
          </a:p>
          <a:p>
            <a:pPr lvl="0"/>
            <a:r>
              <a:rPr lang="en-NZ" sz="7200" b="1" dirty="0"/>
              <a:t>Daily care support</a:t>
            </a:r>
          </a:p>
          <a:p>
            <a:pPr lvl="0"/>
            <a:r>
              <a:rPr lang="en-NZ" sz="7200" b="1" dirty="0"/>
              <a:t>Transported to medical appointments</a:t>
            </a:r>
          </a:p>
          <a:p>
            <a:pPr lvl="0"/>
            <a:r>
              <a:rPr lang="en-NZ" sz="7200" b="1" dirty="0"/>
              <a:t>Incontinent products available</a:t>
            </a:r>
          </a:p>
          <a:p>
            <a:pPr lvl="0"/>
            <a:r>
              <a:rPr lang="en-NZ" sz="7200" b="1" dirty="0"/>
              <a:t>Communication with ex wife now active</a:t>
            </a:r>
          </a:p>
          <a:p>
            <a:pPr marL="0" indent="0">
              <a:buNone/>
            </a:pPr>
            <a:endParaRPr lang="en-NZ" sz="55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WHANAU ORA PLAN</a:t>
            </a:r>
            <a:endParaRPr lang="en-NZ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185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496944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2400" b="1" u="sng" dirty="0">
                <a:solidFill>
                  <a:schemeClr val="accent2">
                    <a:lumMod val="75000"/>
                  </a:schemeClr>
                </a:solidFill>
              </a:rPr>
              <a:t>Patient </a:t>
            </a:r>
            <a:r>
              <a:rPr lang="en-NZ" sz="2400" b="1" u="sng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  <a:p>
            <a:pPr marL="0" indent="0">
              <a:buNone/>
            </a:pPr>
            <a:endParaRPr lang="en-NZ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n-NZ" sz="2400" dirty="0"/>
              <a:t>Moved home with whanau to Taranaki from Australia after 10yrs, staying with uncle </a:t>
            </a:r>
          </a:p>
          <a:p>
            <a:pPr lvl="0"/>
            <a:r>
              <a:rPr lang="en-NZ" sz="2400" dirty="0"/>
              <a:t>Has </a:t>
            </a:r>
            <a:r>
              <a:rPr lang="en-US" sz="2400" dirty="0" err="1"/>
              <a:t>Klippel-Feil</a:t>
            </a:r>
            <a:r>
              <a:rPr lang="en-US" sz="2400" dirty="0"/>
              <a:t> Syndrome – can not lie in an ordinary bed</a:t>
            </a:r>
            <a:endParaRPr lang="en-NZ" sz="2400" dirty="0"/>
          </a:p>
          <a:p>
            <a:pPr lvl="0"/>
            <a:r>
              <a:rPr lang="en-US" sz="2400" dirty="0"/>
              <a:t>Constant seizures</a:t>
            </a:r>
            <a:endParaRPr lang="en-NZ" sz="2400" dirty="0"/>
          </a:p>
          <a:p>
            <a:pPr lvl="0"/>
            <a:r>
              <a:rPr lang="en-US" sz="2400" dirty="0"/>
              <a:t>Menorrhagia</a:t>
            </a:r>
            <a:endParaRPr lang="en-NZ" sz="2400" dirty="0"/>
          </a:p>
          <a:p>
            <a:pPr lvl="0"/>
            <a:r>
              <a:rPr lang="en-US" sz="2400" dirty="0"/>
              <a:t>Profoundly deaf</a:t>
            </a:r>
            <a:endParaRPr lang="en-NZ" sz="2400" dirty="0"/>
          </a:p>
          <a:p>
            <a:pPr lvl="0"/>
            <a:r>
              <a:rPr lang="en-US" sz="2400" dirty="0"/>
              <a:t>Signs  </a:t>
            </a:r>
            <a:endParaRPr lang="en-NZ" sz="2400" dirty="0"/>
          </a:p>
          <a:p>
            <a:pPr lvl="0"/>
            <a:r>
              <a:rPr lang="en-US" sz="2400" dirty="0"/>
              <a:t>Mother transports patient to a friend’s house 1.5 km away daily for a shower – hygiene, therapeutic </a:t>
            </a:r>
            <a:endParaRPr lang="en-NZ" sz="2400" dirty="0"/>
          </a:p>
          <a:p>
            <a:pPr lvl="0"/>
            <a:r>
              <a:rPr lang="en-US" sz="2400" dirty="0"/>
              <a:t>Bathroom tiny, separate toilet.</a:t>
            </a:r>
            <a:endParaRPr lang="en-NZ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WHANAU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ORA PLAN</a:t>
            </a:r>
            <a:endParaRPr lang="en-NZ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832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19256" cy="561662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9600" b="1" dirty="0" smtClean="0">
                <a:solidFill>
                  <a:schemeClr val="accent2">
                    <a:lumMod val="75000"/>
                  </a:schemeClr>
                </a:solidFill>
              </a:rPr>
              <a:t>Patient 2 Pathway</a:t>
            </a:r>
            <a:r>
              <a:rPr lang="en-US" sz="9600" b="1" dirty="0" smtClean="0"/>
              <a:t> </a:t>
            </a:r>
            <a:endParaRPr lang="en-NZ" sz="9600" dirty="0"/>
          </a:p>
          <a:p>
            <a:pPr lvl="0"/>
            <a:r>
              <a:rPr lang="en-US" sz="9600" dirty="0"/>
              <a:t>Access Ability – to support with PC &amp; outings </a:t>
            </a:r>
            <a:endParaRPr lang="en-NZ" sz="9600" dirty="0"/>
          </a:p>
          <a:p>
            <a:pPr lvl="0"/>
            <a:r>
              <a:rPr lang="en-US" sz="9600" dirty="0"/>
              <a:t>Deaf foundation – interpreter</a:t>
            </a:r>
            <a:endParaRPr lang="en-NZ" sz="9600" dirty="0"/>
          </a:p>
          <a:p>
            <a:pPr lvl="0"/>
            <a:r>
              <a:rPr lang="en-US" sz="9600" dirty="0"/>
              <a:t>TDHB OT – assess bathroom</a:t>
            </a:r>
            <a:endParaRPr lang="en-NZ" sz="9600" dirty="0"/>
          </a:p>
          <a:p>
            <a:pPr marL="0" indent="0">
              <a:buNone/>
            </a:pPr>
            <a:r>
              <a:rPr lang="en-US" sz="9600" dirty="0"/>
              <a:t> </a:t>
            </a:r>
            <a:endParaRPr lang="en-NZ" sz="9600" dirty="0"/>
          </a:p>
          <a:p>
            <a:pPr marL="0" indent="0">
              <a:buNone/>
            </a:pPr>
            <a:r>
              <a:rPr lang="en-US" sz="9600" b="1" dirty="0">
                <a:solidFill>
                  <a:schemeClr val="accent2">
                    <a:lumMod val="75000"/>
                  </a:schemeClr>
                </a:solidFill>
              </a:rPr>
              <a:t>Outcome </a:t>
            </a:r>
            <a:endParaRPr lang="en-NZ" sz="9600" dirty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n-US" sz="9600" dirty="0"/>
              <a:t>Care support for outings in the event of seizures.</a:t>
            </a:r>
            <a:endParaRPr lang="en-NZ" sz="9600" dirty="0"/>
          </a:p>
          <a:p>
            <a:pPr lvl="0"/>
            <a:r>
              <a:rPr lang="en-US" sz="9600" dirty="0"/>
              <a:t>Medical alarm </a:t>
            </a:r>
            <a:endParaRPr lang="en-NZ" sz="9600" dirty="0"/>
          </a:p>
          <a:p>
            <a:pPr lvl="0"/>
            <a:r>
              <a:rPr lang="en-US" sz="9600" dirty="0"/>
              <a:t>Interpreter available when necessary</a:t>
            </a:r>
            <a:endParaRPr lang="en-NZ" sz="9600" dirty="0"/>
          </a:p>
          <a:p>
            <a:pPr lvl="0"/>
            <a:r>
              <a:rPr lang="en-US" sz="9600" dirty="0"/>
              <a:t>Given a hospital bed</a:t>
            </a:r>
            <a:endParaRPr lang="en-NZ" sz="9600" dirty="0"/>
          </a:p>
          <a:p>
            <a:pPr lvl="0"/>
            <a:r>
              <a:rPr lang="en-US" sz="9600" dirty="0"/>
              <a:t>Has a new wet-floor bathroom thanks to local tradesmen and businesses that provided free materials and time – now showers whenever she feels the need</a:t>
            </a:r>
            <a:endParaRPr lang="en-NZ" sz="9600" dirty="0"/>
          </a:p>
          <a:p>
            <a:pPr lvl="0"/>
            <a:r>
              <a:rPr lang="en-US" sz="9600" dirty="0"/>
              <a:t>Volunteers </a:t>
            </a:r>
            <a:r>
              <a:rPr lang="en-US" sz="9600" dirty="0" smtClean="0"/>
              <a:t> for 2 </a:t>
            </a:r>
            <a:r>
              <a:rPr lang="en-US" sz="9600" dirty="0" err="1"/>
              <a:t>hrs</a:t>
            </a:r>
            <a:r>
              <a:rPr lang="en-US" sz="9600" dirty="0"/>
              <a:t> a week at </a:t>
            </a:r>
            <a:r>
              <a:rPr lang="en-US" sz="9600" dirty="0" smtClean="0"/>
              <a:t>the SPCA </a:t>
            </a:r>
            <a:r>
              <a:rPr lang="en-US" sz="9600" dirty="0"/>
              <a:t>– she never ever thought in her wildest dream that this would be possible. </a:t>
            </a:r>
            <a:endParaRPr lang="en-NZ" sz="9600" dirty="0"/>
          </a:p>
          <a:p>
            <a:pPr lvl="0"/>
            <a:endParaRPr lang="en-NZ" dirty="0"/>
          </a:p>
          <a:p>
            <a:pPr marL="0" indent="0">
              <a:buNone/>
            </a:pPr>
            <a:r>
              <a:rPr lang="en-NZ" dirty="0"/>
              <a:t> </a:t>
            </a:r>
            <a:endParaRPr lang="en-NZ" sz="2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WHANAU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ORA PLAN</a:t>
            </a:r>
            <a:endParaRPr lang="en-NZ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241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021288"/>
            <a:ext cx="9144000" cy="708025"/>
            <a:chOff x="0" y="15311"/>
            <a:chExt cx="14400" cy="1117"/>
          </a:xfrm>
        </p:grpSpPr>
        <p:grpSp>
          <p:nvGrpSpPr>
            <p:cNvPr id="3" name="Group 111"/>
            <p:cNvGrpSpPr>
              <a:grpSpLocks/>
            </p:cNvGrpSpPr>
            <p:nvPr/>
          </p:nvGrpSpPr>
          <p:grpSpPr bwMode="auto">
            <a:xfrm>
              <a:off x="0" y="15311"/>
              <a:ext cx="14411" cy="665"/>
              <a:chOff x="0" y="0"/>
              <a:chExt cx="91234" cy="4221"/>
            </a:xfrm>
          </p:grpSpPr>
          <p:pic>
            <p:nvPicPr>
              <p:cNvPr id="29" name="Picture 11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0" name="Picture 11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1" name="Picture 11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2" name="Picture 11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3" name="Picture 11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4" name="Picture 11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5" name="Picture 11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1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6" name="Picture 11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7" name="Picture 12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028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8" name="Picture 12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156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9" name="Picture 12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0" name="Picture 12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413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1" name="Picture 12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542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2" name="Picture 12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6706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3" name="Picture 12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799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4" name="Picture 12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927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5" name="Picture 12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056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6" name="Picture 12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184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7" name="Picture 13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313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8" name="Picture 13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4417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9" name="Picture 13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0" name="Picture 13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698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1" name="Picture 13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827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2" name="Picture 13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955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3" name="Picture 13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084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4" name="Picture 13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21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5" name="Picture 13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3413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6" name="Picture 13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469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7" name="Picture 14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598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8" name="Picture 14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726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9" name="Picture 14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0" name="Picture 14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983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1" name="Picture 14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1124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2" name="Picture 14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241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3" name="Picture 14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369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4" name="Picture 14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498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5" name="Picture 14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626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6" name="Picture 14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755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7" name="Picture 15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883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8" name="Picture 15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012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9" name="Picture 15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0" name="Picture 15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26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1" name="Picture 15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39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2" name="Picture 15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52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3" name="Picture 15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65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4" name="Picture 15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783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5" name="Picture 15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91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6" name="Picture 15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03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7" name="Picture 16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16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8" name="Picture 16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29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9" name="Picture 16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0" name="Picture 16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5531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1" name="Picture 16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681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2" name="Picture 16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810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3" name="Picture 16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938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4" name="Picture 16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067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5" name="Picture 16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195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6" name="Picture 16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3242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7" name="Picture 17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45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8" name="Picture 17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581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9" name="Picture 17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09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0" name="Picture 17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838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1" name="Picture 17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966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2" name="Picture 17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095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3" name="Picture 17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2238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4" name="Picture 17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352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5" name="Picture 17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480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6" name="Picture 17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609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7" name="Picture 18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737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8" name="Picture 18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866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9" name="Picture 18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4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</p:grpSp>
        <p:pic>
          <p:nvPicPr>
            <p:cNvPr id="27" name="Picture 183" descr="hdr_logo_top.gif"/>
            <p:cNvPicPr>
              <a:picLocks noChangeAspect="1"/>
            </p:cNvPicPr>
            <p:nvPr/>
          </p:nvPicPr>
          <p:blipFill>
            <a:blip r:embed="rId3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8" y="15311"/>
              <a:ext cx="1214" cy="665"/>
            </a:xfrm>
            <a:prstGeom prst="rect">
              <a:avLst/>
            </a:prstGeom>
            <a:noFill/>
          </p:spPr>
        </p:pic>
        <p:pic>
          <p:nvPicPr>
            <p:cNvPr id="28" name="Picture 184" descr="http://www.tuiora.co.nz/images/hdr_logo_bot.gif"/>
            <p:cNvPicPr>
              <a:picLocks noChangeAspect="1" noChangeArrowheads="1"/>
            </p:cNvPicPr>
            <p:nvPr/>
          </p:nvPicPr>
          <p:blipFill>
            <a:blip r:embed="rId4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7" y="15968"/>
              <a:ext cx="1214" cy="460"/>
            </a:xfrm>
            <a:prstGeom prst="rect">
              <a:avLst/>
            </a:prstGeom>
            <a:solidFill>
              <a:srgbClr val="FFC000"/>
            </a:solidFill>
          </p:spPr>
        </p:pic>
      </p:grpSp>
      <p:sp>
        <p:nvSpPr>
          <p:cNvPr id="105" name="TextBox 214"/>
          <p:cNvSpPr txBox="1"/>
          <p:nvPr/>
        </p:nvSpPr>
        <p:spPr>
          <a:xfrm>
            <a:off x="1538343" y="262389"/>
            <a:ext cx="6012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3600" b="1" dirty="0" smtClean="0">
                <a:solidFill>
                  <a:srgbClr val="619080"/>
                </a:solidFill>
                <a:latin typeface="+mj-lt"/>
              </a:rPr>
              <a:t>Tui Ora Ltd</a:t>
            </a:r>
            <a:endParaRPr lang="en-NZ" sz="3600" b="1" dirty="0">
              <a:solidFill>
                <a:srgbClr val="619080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7825" y="1105287"/>
            <a:ext cx="753982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endParaRPr lang="en-NZ" sz="32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NZ" sz="3200" dirty="0" smtClean="0"/>
              <a:t>Tui Ora</a:t>
            </a:r>
          </a:p>
          <a:p>
            <a:pPr marL="457200" indent="-457200">
              <a:buFont typeface="Wingdings" pitchFamily="2" charset="2"/>
              <a:buChar char="§"/>
            </a:pPr>
            <a:endParaRPr lang="en-NZ" sz="3200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en-NZ" sz="2400" dirty="0" smtClean="0"/>
              <a:t>Background </a:t>
            </a:r>
          </a:p>
          <a:p>
            <a:pPr lvl="2"/>
            <a:endParaRPr lang="en-NZ" sz="2400" dirty="0" smtClean="0"/>
          </a:p>
          <a:p>
            <a:pPr marL="1257300" lvl="2" indent="-342900">
              <a:buFont typeface="Arial" pitchFamily="34" charset="0"/>
              <a:buChar char="•"/>
            </a:pPr>
            <a:r>
              <a:rPr lang="en-NZ" sz="2400" dirty="0" smtClean="0"/>
              <a:t>Vision</a:t>
            </a:r>
          </a:p>
          <a:p>
            <a:pPr lvl="2"/>
            <a:r>
              <a:rPr lang="en-NZ" sz="2400" dirty="0" smtClean="0"/>
              <a:t> 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NZ" sz="2400" dirty="0" smtClean="0"/>
              <a:t>Mission</a:t>
            </a:r>
          </a:p>
          <a:p>
            <a:pPr lvl="2"/>
            <a:r>
              <a:rPr lang="en-NZ" sz="2400" dirty="0" smtClean="0"/>
              <a:t> </a:t>
            </a:r>
            <a:endParaRPr lang="en-NZ" sz="2400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en-NZ" sz="2400" dirty="0" smtClean="0"/>
              <a:t>Funding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219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74032"/>
            <a:ext cx="3106688" cy="1143000"/>
          </a:xfrm>
        </p:spPr>
        <p:txBody>
          <a:bodyPr>
            <a:normAutofit fontScale="90000"/>
          </a:bodyPr>
          <a:lstStyle/>
          <a:p>
            <a:r>
              <a:rPr lang="en-NZ" b="1" dirty="0">
                <a:solidFill>
                  <a:srgbClr val="619080"/>
                </a:solidFill>
              </a:rPr>
              <a:t>Geographical Area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097" y="260648"/>
            <a:ext cx="4124123" cy="5608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0" y="6093296"/>
            <a:ext cx="9144000" cy="708025"/>
            <a:chOff x="0" y="15311"/>
            <a:chExt cx="14400" cy="1117"/>
          </a:xfrm>
        </p:grpSpPr>
        <p:grpSp>
          <p:nvGrpSpPr>
            <p:cNvPr id="7" name="Group 111"/>
            <p:cNvGrpSpPr>
              <a:grpSpLocks/>
            </p:cNvGrpSpPr>
            <p:nvPr/>
          </p:nvGrpSpPr>
          <p:grpSpPr bwMode="auto">
            <a:xfrm>
              <a:off x="0" y="15311"/>
              <a:ext cx="14411" cy="665"/>
              <a:chOff x="0" y="0"/>
              <a:chExt cx="91234" cy="4221"/>
            </a:xfrm>
          </p:grpSpPr>
          <p:pic>
            <p:nvPicPr>
              <p:cNvPr id="10" name="Picture 11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1" name="Picture 11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2" name="Picture 11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3" name="Picture 11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4" name="Picture 11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5" name="Picture 11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6" name="Picture 11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1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7" name="Picture 11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8" name="Picture 12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028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19" name="Picture 12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156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0" name="Picture 12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1" name="Picture 12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413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2" name="Picture 12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542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3" name="Picture 12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6706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4" name="Picture 12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799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5" name="Picture 12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927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6" name="Picture 12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056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7" name="Picture 12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184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8" name="Picture 13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313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29" name="Picture 13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4417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0" name="Picture 13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1" name="Picture 13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698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2" name="Picture 13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827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3" name="Picture 13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955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4" name="Picture 13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084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5" name="Picture 13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21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6" name="Picture 13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3413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7" name="Picture 13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469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8" name="Picture 14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598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9" name="Picture 14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726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0" name="Picture 14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1" name="Picture 14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983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2" name="Picture 14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1124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3" name="Picture 14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241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4" name="Picture 14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369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5" name="Picture 14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498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6" name="Picture 14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626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7" name="Picture 14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755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8" name="Picture 15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883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9" name="Picture 15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012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0" name="Picture 15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1" name="Picture 15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26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2" name="Picture 15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39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3" name="Picture 15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52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4" name="Picture 15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65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5" name="Picture 15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783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6" name="Picture 15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91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7" name="Picture 15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03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8" name="Picture 16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16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9" name="Picture 16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29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0" name="Picture 16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1" name="Picture 16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5531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2" name="Picture 16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681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3" name="Picture 16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810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4" name="Picture 16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938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5" name="Picture 16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067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6" name="Picture 16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195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7" name="Picture 16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3242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8" name="Picture 17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45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9" name="Picture 17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581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0" name="Picture 17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09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1" name="Picture 17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838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2" name="Picture 17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966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3" name="Picture 17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095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4" name="Picture 17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2238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5" name="Picture 17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352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6" name="Picture 17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480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7" name="Picture 17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609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8" name="Picture 18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737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9" name="Picture 18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866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0" name="Picture 18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4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</p:grpSp>
        <p:pic>
          <p:nvPicPr>
            <p:cNvPr id="8" name="Picture 183" descr="hdr_logo_top.gif"/>
            <p:cNvPicPr>
              <a:picLocks noChangeAspect="1"/>
            </p:cNvPicPr>
            <p:nvPr/>
          </p:nvPicPr>
          <p:blipFill>
            <a:blip r:embed="rId4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8" y="15311"/>
              <a:ext cx="1214" cy="665"/>
            </a:xfrm>
            <a:prstGeom prst="rect">
              <a:avLst/>
            </a:prstGeom>
            <a:noFill/>
          </p:spPr>
        </p:pic>
        <p:pic>
          <p:nvPicPr>
            <p:cNvPr id="9" name="Picture 184" descr="http://www.tuiora.co.nz/images/hdr_logo_bot.gif"/>
            <p:cNvPicPr>
              <a:picLocks noChangeAspect="1" noChangeArrowheads="1"/>
            </p:cNvPicPr>
            <p:nvPr/>
          </p:nvPicPr>
          <p:blipFill>
            <a:blip r:embed="rId5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7" y="15968"/>
              <a:ext cx="1214" cy="460"/>
            </a:xfrm>
            <a:prstGeom prst="rect">
              <a:avLst/>
            </a:prstGeom>
            <a:solidFill>
              <a:srgbClr val="FFC000"/>
            </a:solidFill>
          </p:spPr>
        </p:pic>
      </p:grpSp>
    </p:spTree>
    <p:extLst>
      <p:ext uri="{BB962C8B-B14F-4D97-AF65-F5344CB8AC3E}">
        <p14:creationId xmlns:p14="http://schemas.microsoft.com/office/powerpoint/2010/main" val="375542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021288"/>
            <a:ext cx="9144000" cy="708025"/>
            <a:chOff x="0" y="15311"/>
            <a:chExt cx="14400" cy="1117"/>
          </a:xfrm>
        </p:grpSpPr>
        <p:grpSp>
          <p:nvGrpSpPr>
            <p:cNvPr id="3" name="Group 111"/>
            <p:cNvGrpSpPr>
              <a:grpSpLocks/>
            </p:cNvGrpSpPr>
            <p:nvPr/>
          </p:nvGrpSpPr>
          <p:grpSpPr bwMode="auto">
            <a:xfrm>
              <a:off x="0" y="15311"/>
              <a:ext cx="14411" cy="665"/>
              <a:chOff x="0" y="0"/>
              <a:chExt cx="91234" cy="4221"/>
            </a:xfrm>
          </p:grpSpPr>
          <p:pic>
            <p:nvPicPr>
              <p:cNvPr id="29" name="Picture 11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0" name="Picture 11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1" name="Picture 11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2" name="Picture 11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3" name="Picture 11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4" name="Picture 11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5" name="Picture 11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1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6" name="Picture 11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7" name="Picture 12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028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8" name="Picture 12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156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9" name="Picture 12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0" name="Picture 12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413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1" name="Picture 12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542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2" name="Picture 12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6706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3" name="Picture 12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799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4" name="Picture 12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927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5" name="Picture 12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056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6" name="Picture 12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184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7" name="Picture 13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313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8" name="Picture 13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4417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9" name="Picture 13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0" name="Picture 13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698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1" name="Picture 13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827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2" name="Picture 13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955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3" name="Picture 13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084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4" name="Picture 13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21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5" name="Picture 13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3413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6" name="Picture 13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469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7" name="Picture 14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598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8" name="Picture 14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726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9" name="Picture 14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0" name="Picture 14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983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1" name="Picture 14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1124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2" name="Picture 14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241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3" name="Picture 14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369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4" name="Picture 14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498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5" name="Picture 14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626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6" name="Picture 14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755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7" name="Picture 15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883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8" name="Picture 15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012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9" name="Picture 15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0" name="Picture 15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26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1" name="Picture 15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39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2" name="Picture 15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52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3" name="Picture 15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65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4" name="Picture 15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783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5" name="Picture 15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91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6" name="Picture 15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03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7" name="Picture 16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16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8" name="Picture 16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29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9" name="Picture 16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0" name="Picture 16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5531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1" name="Picture 16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681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2" name="Picture 16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810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3" name="Picture 16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938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4" name="Picture 16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067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5" name="Picture 16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195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6" name="Picture 16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3242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7" name="Picture 17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45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8" name="Picture 17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581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9" name="Picture 17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09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0" name="Picture 17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838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1" name="Picture 17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966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2" name="Picture 17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095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3" name="Picture 17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2238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4" name="Picture 17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352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5" name="Picture 17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480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6" name="Picture 17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609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7" name="Picture 18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737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8" name="Picture 18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866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9" name="Picture 18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4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</p:grpSp>
        <p:pic>
          <p:nvPicPr>
            <p:cNvPr id="27" name="Picture 183" descr="hdr_logo_top.gif"/>
            <p:cNvPicPr>
              <a:picLocks noChangeAspect="1"/>
            </p:cNvPicPr>
            <p:nvPr/>
          </p:nvPicPr>
          <p:blipFill>
            <a:blip r:embed="rId3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8" y="15311"/>
              <a:ext cx="1214" cy="665"/>
            </a:xfrm>
            <a:prstGeom prst="rect">
              <a:avLst/>
            </a:prstGeom>
            <a:noFill/>
          </p:spPr>
        </p:pic>
        <p:pic>
          <p:nvPicPr>
            <p:cNvPr id="28" name="Picture 184" descr="http://www.tuiora.co.nz/images/hdr_logo_bot.gif"/>
            <p:cNvPicPr>
              <a:picLocks noChangeAspect="1" noChangeArrowheads="1"/>
            </p:cNvPicPr>
            <p:nvPr/>
          </p:nvPicPr>
          <p:blipFill>
            <a:blip r:embed="rId4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7" y="15968"/>
              <a:ext cx="1214" cy="460"/>
            </a:xfrm>
            <a:prstGeom prst="rect">
              <a:avLst/>
            </a:prstGeom>
            <a:solidFill>
              <a:srgbClr val="FFC000"/>
            </a:solidFill>
          </p:spPr>
        </p:pic>
      </p:grpSp>
      <p:sp>
        <p:nvSpPr>
          <p:cNvPr id="105" name="TextBox 214"/>
          <p:cNvSpPr txBox="1"/>
          <p:nvPr/>
        </p:nvSpPr>
        <p:spPr>
          <a:xfrm>
            <a:off x="1538343" y="262389"/>
            <a:ext cx="6012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3600" b="1" dirty="0" smtClean="0">
                <a:solidFill>
                  <a:srgbClr val="619080"/>
                </a:solidFill>
                <a:latin typeface="+mj-lt"/>
              </a:rPr>
              <a:t>Services offered</a:t>
            </a:r>
            <a:endParaRPr lang="en-NZ" sz="3600" b="1" dirty="0">
              <a:solidFill>
                <a:srgbClr val="619080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7825" y="1105287"/>
            <a:ext cx="75398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US" sz="2400" dirty="0"/>
          </a:p>
          <a:p>
            <a:pPr lvl="1" indent="-457200">
              <a:buFont typeface="Wingdings" pitchFamily="2" charset="2"/>
              <a:buChar char="§"/>
            </a:pPr>
            <a:endParaRPr lang="en-NZ" sz="2400" dirty="0"/>
          </a:p>
          <a:p>
            <a:pPr marL="457200" indent="-457200">
              <a:buFont typeface="Wingdings" pitchFamily="2" charset="2"/>
              <a:buChar char="§"/>
            </a:pPr>
            <a:endParaRPr lang="en-NZ" sz="3200" dirty="0" smtClean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9739655"/>
              </p:ext>
            </p:extLst>
          </p:nvPr>
        </p:nvGraphicFramePr>
        <p:xfrm>
          <a:off x="1156335" y="1145842"/>
          <a:ext cx="7175875" cy="4875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21787691"/>
              </p:ext>
            </p:extLst>
          </p:nvPr>
        </p:nvGraphicFramePr>
        <p:xfrm>
          <a:off x="322221" y="1105287"/>
          <a:ext cx="8119877" cy="4715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219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021288"/>
            <a:ext cx="9144000" cy="708025"/>
            <a:chOff x="0" y="15311"/>
            <a:chExt cx="14400" cy="1117"/>
          </a:xfrm>
        </p:grpSpPr>
        <p:grpSp>
          <p:nvGrpSpPr>
            <p:cNvPr id="3" name="Group 111"/>
            <p:cNvGrpSpPr>
              <a:grpSpLocks/>
            </p:cNvGrpSpPr>
            <p:nvPr/>
          </p:nvGrpSpPr>
          <p:grpSpPr bwMode="auto">
            <a:xfrm>
              <a:off x="0" y="15311"/>
              <a:ext cx="14411" cy="665"/>
              <a:chOff x="0" y="0"/>
              <a:chExt cx="91234" cy="4221"/>
            </a:xfrm>
          </p:grpSpPr>
          <p:pic>
            <p:nvPicPr>
              <p:cNvPr id="29" name="Picture 11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0" name="Picture 11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1" name="Picture 11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2" name="Picture 11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3" name="Picture 11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4" name="Picture 11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5" name="Picture 11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1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6" name="Picture 11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7" name="Picture 12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028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8" name="Picture 12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156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9" name="Picture 12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0" name="Picture 12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413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1" name="Picture 12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542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2" name="Picture 12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6706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3" name="Picture 12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799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4" name="Picture 12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927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5" name="Picture 12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056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6" name="Picture 12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184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7" name="Picture 13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313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8" name="Picture 13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4417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9" name="Picture 13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0" name="Picture 13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698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1" name="Picture 13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827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2" name="Picture 13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955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3" name="Picture 13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084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4" name="Picture 13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21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5" name="Picture 13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3413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6" name="Picture 13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469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7" name="Picture 14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598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8" name="Picture 14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726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9" name="Picture 14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0" name="Picture 14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983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1" name="Picture 14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1124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2" name="Picture 14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241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3" name="Picture 14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369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4" name="Picture 14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498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5" name="Picture 14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626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6" name="Picture 14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755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7" name="Picture 15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883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8" name="Picture 15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012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9" name="Picture 15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0" name="Picture 15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26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1" name="Picture 15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39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2" name="Picture 15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52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3" name="Picture 15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65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4" name="Picture 15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783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5" name="Picture 15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91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6" name="Picture 15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03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7" name="Picture 16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16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8" name="Picture 16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29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9" name="Picture 16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0" name="Picture 16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5531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1" name="Picture 16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681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2" name="Picture 16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810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3" name="Picture 16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938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4" name="Picture 16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067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5" name="Picture 16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195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6" name="Picture 16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3242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7" name="Picture 17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45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8" name="Picture 17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581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9" name="Picture 17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09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0" name="Picture 17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838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1" name="Picture 17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966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2" name="Picture 17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095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3" name="Picture 17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2238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4" name="Picture 17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352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5" name="Picture 17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480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6" name="Picture 17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609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7" name="Picture 18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737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8" name="Picture 18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866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9" name="Picture 18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4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</p:grpSp>
        <p:pic>
          <p:nvPicPr>
            <p:cNvPr id="27" name="Picture 183" descr="hdr_logo_top.gif"/>
            <p:cNvPicPr>
              <a:picLocks noChangeAspect="1"/>
            </p:cNvPicPr>
            <p:nvPr/>
          </p:nvPicPr>
          <p:blipFill>
            <a:blip r:embed="rId3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8" y="15311"/>
              <a:ext cx="1214" cy="665"/>
            </a:xfrm>
            <a:prstGeom prst="rect">
              <a:avLst/>
            </a:prstGeom>
            <a:noFill/>
          </p:spPr>
        </p:pic>
        <p:pic>
          <p:nvPicPr>
            <p:cNvPr id="28" name="Picture 184" descr="http://www.tuiora.co.nz/images/hdr_logo_bot.gif"/>
            <p:cNvPicPr>
              <a:picLocks noChangeAspect="1" noChangeArrowheads="1"/>
            </p:cNvPicPr>
            <p:nvPr/>
          </p:nvPicPr>
          <p:blipFill>
            <a:blip r:embed="rId4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7" y="15968"/>
              <a:ext cx="1214" cy="460"/>
            </a:xfrm>
            <a:prstGeom prst="rect">
              <a:avLst/>
            </a:prstGeom>
            <a:solidFill>
              <a:srgbClr val="FFC000"/>
            </a:solidFill>
          </p:spPr>
        </p:pic>
      </p:grpSp>
      <p:sp>
        <p:nvSpPr>
          <p:cNvPr id="4" name="Rectangle 3"/>
          <p:cNvSpPr/>
          <p:nvPr/>
        </p:nvSpPr>
        <p:spPr>
          <a:xfrm>
            <a:off x="837826" y="481890"/>
            <a:ext cx="67663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NZ" sz="2400" b="1" dirty="0" smtClean="0">
              <a:solidFill>
                <a:srgbClr val="619080"/>
              </a:solidFill>
            </a:endParaRPr>
          </a:p>
          <a:p>
            <a:pPr algn="ctr"/>
            <a:r>
              <a:rPr lang="en-NZ" sz="2400" b="1" dirty="0" smtClean="0">
                <a:solidFill>
                  <a:srgbClr val="619080"/>
                </a:solidFill>
              </a:rPr>
              <a:t>POPULATION – TUI ORA FAMILY HEALTH</a:t>
            </a:r>
          </a:p>
          <a:p>
            <a:pPr algn="ctr"/>
            <a:r>
              <a:rPr lang="en-US" b="1" dirty="0" smtClean="0">
                <a:solidFill>
                  <a:srgbClr val="619080"/>
                </a:solidFill>
              </a:rPr>
              <a:t>MHN Locality:  North Taranaki   </a:t>
            </a:r>
          </a:p>
          <a:p>
            <a:pPr algn="ctr"/>
            <a:r>
              <a:rPr lang="en-US" b="1" dirty="0" smtClean="0">
                <a:solidFill>
                  <a:srgbClr val="619080"/>
                </a:solidFill>
              </a:rPr>
              <a:t>Proportion of MHN: 4%</a:t>
            </a:r>
            <a:endParaRPr lang="en-NZ" b="1" dirty="0" smtClean="0">
              <a:solidFill>
                <a:srgbClr val="619080"/>
              </a:solidFill>
            </a:endParaRPr>
          </a:p>
          <a:p>
            <a:pPr lvl="1"/>
            <a:r>
              <a:rPr lang="en-NZ" sz="2400" dirty="0"/>
              <a:t/>
            </a:r>
            <a:br>
              <a:rPr lang="en-NZ" sz="2400" dirty="0"/>
            </a:br>
            <a:r>
              <a:rPr lang="en-NZ" sz="2400" baseline="30000" dirty="0"/>
              <a:t>﻿</a:t>
            </a:r>
            <a:r>
              <a:rPr lang="en-NZ" sz="2400" baseline="30000" dirty="0" smtClean="0"/>
              <a:t>iii</a:t>
            </a:r>
            <a:endParaRPr lang="en-NZ" sz="2400" dirty="0" smtClean="0"/>
          </a:p>
          <a:p>
            <a:pPr marL="457200" indent="-457200">
              <a:buFont typeface="Wingdings" pitchFamily="2" charset="2"/>
              <a:buChar char="§"/>
            </a:pPr>
            <a:endParaRPr lang="en-NZ" sz="2400" dirty="0" smtClean="0"/>
          </a:p>
          <a:p>
            <a:pPr marL="457200" indent="-457200">
              <a:buFont typeface="Wingdings" pitchFamily="2" charset="2"/>
              <a:buChar char="§"/>
            </a:pPr>
            <a:endParaRPr lang="en-NZ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88" y="1844824"/>
            <a:ext cx="8933915" cy="3224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19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021288"/>
            <a:ext cx="9144000" cy="708025"/>
            <a:chOff x="0" y="15311"/>
            <a:chExt cx="14400" cy="1117"/>
          </a:xfrm>
        </p:grpSpPr>
        <p:grpSp>
          <p:nvGrpSpPr>
            <p:cNvPr id="3" name="Group 111"/>
            <p:cNvGrpSpPr>
              <a:grpSpLocks/>
            </p:cNvGrpSpPr>
            <p:nvPr/>
          </p:nvGrpSpPr>
          <p:grpSpPr bwMode="auto">
            <a:xfrm>
              <a:off x="0" y="15311"/>
              <a:ext cx="14411" cy="665"/>
              <a:chOff x="0" y="0"/>
              <a:chExt cx="91234" cy="4221"/>
            </a:xfrm>
          </p:grpSpPr>
          <p:pic>
            <p:nvPicPr>
              <p:cNvPr id="29" name="Picture 11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0" name="Picture 11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1" name="Picture 11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2" name="Picture 11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3" name="Picture 11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4" name="Picture 11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5" name="Picture 11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1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6" name="Picture 11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7" name="Picture 12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028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8" name="Picture 12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156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9" name="Picture 12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0" name="Picture 12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413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1" name="Picture 12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542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2" name="Picture 12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6706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3" name="Picture 12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799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4" name="Picture 12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927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5" name="Picture 12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056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6" name="Picture 12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184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7" name="Picture 13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313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8" name="Picture 13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4417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9" name="Picture 13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0" name="Picture 13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698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1" name="Picture 13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827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2" name="Picture 13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955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3" name="Picture 13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084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4" name="Picture 13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21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5" name="Picture 13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3413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6" name="Picture 13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469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7" name="Picture 14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598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8" name="Picture 14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726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9" name="Picture 14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0" name="Picture 14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983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1" name="Picture 14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1124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2" name="Picture 14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241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3" name="Picture 14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369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4" name="Picture 14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498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5" name="Picture 14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626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6" name="Picture 14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755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7" name="Picture 15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883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8" name="Picture 15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012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9" name="Picture 15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0" name="Picture 15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26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1" name="Picture 15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39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2" name="Picture 15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52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3" name="Picture 15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65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4" name="Picture 15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783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5" name="Picture 15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91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6" name="Picture 15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03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7" name="Picture 16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16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8" name="Picture 16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29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9" name="Picture 16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0" name="Picture 16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5531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1" name="Picture 16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681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2" name="Picture 16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810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3" name="Picture 16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938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4" name="Picture 16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067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5" name="Picture 16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195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6" name="Picture 16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3242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7" name="Picture 17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45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8" name="Picture 17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581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9" name="Picture 17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09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0" name="Picture 17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838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1" name="Picture 17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966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2" name="Picture 17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095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3" name="Picture 17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2238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4" name="Picture 17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352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5" name="Picture 17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480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6" name="Picture 17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609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7" name="Picture 18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737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8" name="Picture 18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866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9" name="Picture 18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4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</p:grpSp>
        <p:pic>
          <p:nvPicPr>
            <p:cNvPr id="27" name="Picture 183" descr="hdr_logo_top.gif"/>
            <p:cNvPicPr>
              <a:picLocks noChangeAspect="1"/>
            </p:cNvPicPr>
            <p:nvPr/>
          </p:nvPicPr>
          <p:blipFill>
            <a:blip r:embed="rId3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8" y="15311"/>
              <a:ext cx="1214" cy="665"/>
            </a:xfrm>
            <a:prstGeom prst="rect">
              <a:avLst/>
            </a:prstGeom>
            <a:noFill/>
          </p:spPr>
        </p:pic>
        <p:pic>
          <p:nvPicPr>
            <p:cNvPr id="28" name="Picture 184" descr="http://www.tuiora.co.nz/images/hdr_logo_bot.gif"/>
            <p:cNvPicPr>
              <a:picLocks noChangeAspect="1" noChangeArrowheads="1"/>
            </p:cNvPicPr>
            <p:nvPr/>
          </p:nvPicPr>
          <p:blipFill>
            <a:blip r:embed="rId4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7" y="15968"/>
              <a:ext cx="1214" cy="460"/>
            </a:xfrm>
            <a:prstGeom prst="rect">
              <a:avLst/>
            </a:prstGeom>
            <a:solidFill>
              <a:srgbClr val="FFC000"/>
            </a:solidFill>
          </p:spPr>
        </p:pic>
      </p:grpSp>
      <p:sp>
        <p:nvSpPr>
          <p:cNvPr id="4" name="Rectangle 3"/>
          <p:cNvSpPr/>
          <p:nvPr/>
        </p:nvSpPr>
        <p:spPr>
          <a:xfrm>
            <a:off x="999512" y="188640"/>
            <a:ext cx="67663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2800" b="1" dirty="0" smtClean="0">
                <a:solidFill>
                  <a:srgbClr val="619080"/>
                </a:solidFill>
              </a:rPr>
              <a:t>TUI ORA FAMILY HEALTH – POPULATION AGE</a:t>
            </a:r>
          </a:p>
          <a:p>
            <a:pPr lvl="1"/>
            <a:r>
              <a:rPr lang="en-NZ" sz="2400" dirty="0"/>
              <a:t/>
            </a:r>
            <a:br>
              <a:rPr lang="en-NZ" sz="2400" dirty="0"/>
            </a:br>
            <a:endParaRPr lang="en-NZ" sz="2400" dirty="0" smtClean="0"/>
          </a:p>
          <a:p>
            <a:pPr marL="457200" indent="-457200">
              <a:buFont typeface="Wingdings" pitchFamily="2" charset="2"/>
              <a:buChar char="§"/>
            </a:pPr>
            <a:endParaRPr lang="en-NZ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19" y="1543719"/>
            <a:ext cx="5090595" cy="416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045" y="1543719"/>
            <a:ext cx="1675747" cy="1264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2744" y="1430428"/>
            <a:ext cx="1417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Population Age</a:t>
            </a:r>
            <a:endParaRPr lang="en-N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41796" y="5450709"/>
            <a:ext cx="4092663" cy="523220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NZ" sz="1400" dirty="0" smtClean="0"/>
              <a:t>0-4      </a:t>
            </a:r>
            <a:r>
              <a:rPr lang="en-NZ" sz="1400" dirty="0"/>
              <a:t>5-14 </a:t>
            </a:r>
            <a:r>
              <a:rPr lang="en-NZ" sz="1400" dirty="0" smtClean="0"/>
              <a:t>    15-24     25-44     45-64     65-74     75+</a:t>
            </a:r>
          </a:p>
          <a:p>
            <a:r>
              <a:rPr lang="en-US" sz="1400" dirty="0" smtClean="0"/>
              <a:t>313      593       481         911        701        138         72</a:t>
            </a:r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107378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021288"/>
            <a:ext cx="9144000" cy="708025"/>
            <a:chOff x="0" y="15311"/>
            <a:chExt cx="14400" cy="1117"/>
          </a:xfrm>
        </p:grpSpPr>
        <p:grpSp>
          <p:nvGrpSpPr>
            <p:cNvPr id="3" name="Group 111"/>
            <p:cNvGrpSpPr>
              <a:grpSpLocks/>
            </p:cNvGrpSpPr>
            <p:nvPr/>
          </p:nvGrpSpPr>
          <p:grpSpPr bwMode="auto">
            <a:xfrm>
              <a:off x="0" y="15311"/>
              <a:ext cx="14411" cy="665"/>
              <a:chOff x="0" y="0"/>
              <a:chExt cx="91234" cy="4221"/>
            </a:xfrm>
          </p:grpSpPr>
          <p:pic>
            <p:nvPicPr>
              <p:cNvPr id="29" name="Picture 11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0" name="Picture 11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1" name="Picture 11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2" name="Picture 11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3" name="Picture 11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4" name="Picture 11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5" name="Picture 11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1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6" name="Picture 11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7" name="Picture 12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028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8" name="Picture 12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156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9" name="Picture 12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0" name="Picture 12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413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1" name="Picture 12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542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2" name="Picture 12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6706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3" name="Picture 12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799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4" name="Picture 12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927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5" name="Picture 12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056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6" name="Picture 12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184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7" name="Picture 13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313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8" name="Picture 13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4417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9" name="Picture 13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0" name="Picture 13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698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1" name="Picture 13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827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2" name="Picture 13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955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3" name="Picture 13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084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4" name="Picture 13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21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5" name="Picture 13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3413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6" name="Picture 13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469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7" name="Picture 14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598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8" name="Picture 14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726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9" name="Picture 14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0" name="Picture 14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983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1" name="Picture 14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1124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2" name="Picture 14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241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3" name="Picture 14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369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4" name="Picture 14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498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5" name="Picture 14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626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6" name="Picture 14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755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7" name="Picture 15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883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8" name="Picture 15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012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9" name="Picture 15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0" name="Picture 15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26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1" name="Picture 15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39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2" name="Picture 15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52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3" name="Picture 15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65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4" name="Picture 15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783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5" name="Picture 15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91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6" name="Picture 15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03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7" name="Picture 16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16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8" name="Picture 16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29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9" name="Picture 16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0" name="Picture 16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5531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1" name="Picture 16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681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2" name="Picture 16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810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3" name="Picture 16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938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4" name="Picture 16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067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5" name="Picture 16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195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6" name="Picture 16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3242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7" name="Picture 17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45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8" name="Picture 17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581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9" name="Picture 17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09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0" name="Picture 17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838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1" name="Picture 17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966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2" name="Picture 17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095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3" name="Picture 17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2238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4" name="Picture 17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352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5" name="Picture 17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480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6" name="Picture 17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609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7" name="Picture 18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737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8" name="Picture 18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866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9" name="Picture 18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4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</p:grpSp>
        <p:pic>
          <p:nvPicPr>
            <p:cNvPr id="27" name="Picture 183" descr="hdr_logo_top.gif"/>
            <p:cNvPicPr>
              <a:picLocks noChangeAspect="1"/>
            </p:cNvPicPr>
            <p:nvPr/>
          </p:nvPicPr>
          <p:blipFill>
            <a:blip r:embed="rId3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8" y="15311"/>
              <a:ext cx="1214" cy="665"/>
            </a:xfrm>
            <a:prstGeom prst="rect">
              <a:avLst/>
            </a:prstGeom>
            <a:noFill/>
          </p:spPr>
        </p:pic>
        <p:pic>
          <p:nvPicPr>
            <p:cNvPr id="28" name="Picture 184" descr="http://www.tuiora.co.nz/images/hdr_logo_bot.gif"/>
            <p:cNvPicPr>
              <a:picLocks noChangeAspect="1" noChangeArrowheads="1"/>
            </p:cNvPicPr>
            <p:nvPr/>
          </p:nvPicPr>
          <p:blipFill>
            <a:blip r:embed="rId4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7" y="15968"/>
              <a:ext cx="1214" cy="460"/>
            </a:xfrm>
            <a:prstGeom prst="rect">
              <a:avLst/>
            </a:prstGeom>
            <a:solidFill>
              <a:srgbClr val="FFC000"/>
            </a:solidFill>
          </p:spPr>
        </p:pic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525" y="1111378"/>
            <a:ext cx="6022312" cy="4765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38480"/>
            <a:ext cx="2089947" cy="161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51520" y="1342509"/>
            <a:ext cx="154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Population 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Ethnicity</a:t>
            </a:r>
            <a:endParaRPr lang="en-N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41153" y="5446965"/>
            <a:ext cx="5765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/>
              <a:t>Asian </a:t>
            </a:r>
            <a:r>
              <a:rPr lang="en-NZ" dirty="0" smtClean="0"/>
              <a:t>  European     Maori       Pacific </a:t>
            </a:r>
            <a:r>
              <a:rPr lang="en-NZ" dirty="0"/>
              <a:t>Island </a:t>
            </a:r>
            <a:r>
              <a:rPr lang="en-NZ" dirty="0" smtClean="0"/>
              <a:t>     Other</a:t>
            </a:r>
            <a:endParaRPr lang="en-NZ" dirty="0"/>
          </a:p>
          <a:p>
            <a:r>
              <a:rPr lang="en-NZ" dirty="0"/>
              <a:t>197 </a:t>
            </a:r>
            <a:r>
              <a:rPr lang="en-NZ" dirty="0" smtClean="0"/>
              <a:t>         1,015        1,796               130                 71</a:t>
            </a:r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805719" y="204909"/>
            <a:ext cx="776526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800" b="1" dirty="0">
                <a:solidFill>
                  <a:srgbClr val="619080"/>
                </a:solidFill>
              </a:rPr>
              <a:t>TUI ORA FAMILY </a:t>
            </a:r>
            <a:r>
              <a:rPr lang="en-NZ" sz="2800" b="1" dirty="0" smtClean="0">
                <a:solidFill>
                  <a:srgbClr val="619080"/>
                </a:solidFill>
              </a:rPr>
              <a:t>HEALTH – POPULATION ETHNICITY</a:t>
            </a:r>
            <a:endParaRPr lang="en-NZ" sz="2800" b="1" dirty="0">
              <a:solidFill>
                <a:srgbClr val="619080"/>
              </a:solidFill>
            </a:endParaRP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807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021288"/>
            <a:ext cx="9144000" cy="708025"/>
            <a:chOff x="0" y="15311"/>
            <a:chExt cx="14400" cy="1117"/>
          </a:xfrm>
        </p:grpSpPr>
        <p:grpSp>
          <p:nvGrpSpPr>
            <p:cNvPr id="3" name="Group 111"/>
            <p:cNvGrpSpPr>
              <a:grpSpLocks/>
            </p:cNvGrpSpPr>
            <p:nvPr/>
          </p:nvGrpSpPr>
          <p:grpSpPr bwMode="auto">
            <a:xfrm>
              <a:off x="0" y="15311"/>
              <a:ext cx="14411" cy="665"/>
              <a:chOff x="0" y="0"/>
              <a:chExt cx="91234" cy="4221"/>
            </a:xfrm>
          </p:grpSpPr>
          <p:pic>
            <p:nvPicPr>
              <p:cNvPr id="29" name="Picture 11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0" name="Picture 11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1" name="Picture 11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2" name="Picture 11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3" name="Picture 11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4" name="Picture 11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5" name="Picture 11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1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6" name="Picture 11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7" name="Picture 12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028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8" name="Picture 12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156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9" name="Picture 12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0" name="Picture 12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413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1" name="Picture 12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542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2" name="Picture 12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6706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3" name="Picture 12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799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4" name="Picture 12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927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5" name="Picture 12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056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6" name="Picture 12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184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7" name="Picture 13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313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8" name="Picture 13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4417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9" name="Picture 13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0" name="Picture 13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698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1" name="Picture 13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827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2" name="Picture 13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955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3" name="Picture 13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084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4" name="Picture 13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21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5" name="Picture 13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3413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6" name="Picture 13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469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7" name="Picture 14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598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8" name="Picture 14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726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9" name="Picture 14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0" name="Picture 14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983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1" name="Picture 14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1124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2" name="Picture 14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241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3" name="Picture 14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369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4" name="Picture 14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498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5" name="Picture 14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626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6" name="Picture 14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755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7" name="Picture 15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883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8" name="Picture 15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012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9" name="Picture 15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0" name="Picture 15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26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1" name="Picture 15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39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2" name="Picture 15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52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3" name="Picture 15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65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4" name="Picture 15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783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5" name="Picture 15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91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6" name="Picture 15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03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7" name="Picture 16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16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8" name="Picture 16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29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9" name="Picture 16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0" name="Picture 16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5531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1" name="Picture 16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681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2" name="Picture 16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810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3" name="Picture 16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938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4" name="Picture 16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067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5" name="Picture 16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195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6" name="Picture 16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3242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7" name="Picture 17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45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8" name="Picture 17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581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9" name="Picture 17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09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0" name="Picture 173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838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1" name="Picture 174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966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2" name="Picture 175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095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3" name="Picture 176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2238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4" name="Picture 177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352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5" name="Picture 178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480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6" name="Picture 179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609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7" name="Picture 180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737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8" name="Picture 181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866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9" name="Picture 182" descr="hdr_bg.gif"/>
              <p:cNvPicPr>
                <a:picLocks noChangeAspect="1"/>
              </p:cNvPicPr>
              <p:nvPr/>
            </p:nvPicPr>
            <p:blipFill>
              <a:blip r:embed="rId2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4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</p:grpSp>
        <p:pic>
          <p:nvPicPr>
            <p:cNvPr id="27" name="Picture 183" descr="hdr_logo_top.gif"/>
            <p:cNvPicPr>
              <a:picLocks noChangeAspect="1"/>
            </p:cNvPicPr>
            <p:nvPr/>
          </p:nvPicPr>
          <p:blipFill>
            <a:blip r:embed="rId3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8" y="15311"/>
              <a:ext cx="1214" cy="665"/>
            </a:xfrm>
            <a:prstGeom prst="rect">
              <a:avLst/>
            </a:prstGeom>
            <a:noFill/>
          </p:spPr>
        </p:pic>
        <p:pic>
          <p:nvPicPr>
            <p:cNvPr id="28" name="Picture 184" descr="http://www.tuiora.co.nz/images/hdr_logo_bot.gif"/>
            <p:cNvPicPr>
              <a:picLocks noChangeAspect="1" noChangeArrowheads="1"/>
            </p:cNvPicPr>
            <p:nvPr/>
          </p:nvPicPr>
          <p:blipFill>
            <a:blip r:embed="rId4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7" y="15968"/>
              <a:ext cx="1214" cy="460"/>
            </a:xfrm>
            <a:prstGeom prst="rect">
              <a:avLst/>
            </a:prstGeom>
            <a:solidFill>
              <a:srgbClr val="FFC000"/>
            </a:solidFill>
          </p:spPr>
        </p:pic>
      </p:grpSp>
      <p:sp>
        <p:nvSpPr>
          <p:cNvPr id="6" name="Rectangle 5"/>
          <p:cNvSpPr/>
          <p:nvPr/>
        </p:nvSpPr>
        <p:spPr>
          <a:xfrm>
            <a:off x="3063374" y="5446965"/>
            <a:ext cx="5765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 smtClean="0"/>
              <a:t>Q1           Q2              Q3            Q4          Q5       Not recorded</a:t>
            </a:r>
            <a:endParaRPr lang="en-NZ" dirty="0"/>
          </a:p>
          <a:p>
            <a:r>
              <a:rPr lang="en-NZ" dirty="0" smtClean="0"/>
              <a:t>169          364            601       </a:t>
            </a:r>
            <a:r>
              <a:rPr lang="en-NZ" dirty="0"/>
              <a:t> </a:t>
            </a:r>
            <a:r>
              <a:rPr lang="en-NZ" dirty="0" smtClean="0"/>
              <a:t>   912        995                168</a:t>
            </a:r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805719" y="204909"/>
            <a:ext cx="761779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800" b="1" dirty="0">
                <a:solidFill>
                  <a:srgbClr val="619080"/>
                </a:solidFill>
              </a:rPr>
              <a:t>TUI ORA FAMILY </a:t>
            </a:r>
            <a:r>
              <a:rPr lang="en-NZ" sz="2800" b="1" dirty="0" smtClean="0">
                <a:solidFill>
                  <a:srgbClr val="619080"/>
                </a:solidFill>
              </a:rPr>
              <a:t>HEALTH – POPULATION QUINTILE</a:t>
            </a:r>
            <a:endParaRPr lang="en-NZ" sz="2800" b="1" dirty="0">
              <a:solidFill>
                <a:srgbClr val="619080"/>
              </a:solidFill>
            </a:endParaRPr>
          </a:p>
          <a:p>
            <a:endParaRPr lang="en-N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568" y="734850"/>
            <a:ext cx="5849704" cy="4801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154" y="991783"/>
            <a:ext cx="1683887" cy="131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1560" y="1340768"/>
            <a:ext cx="1278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Population 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Quintile</a:t>
            </a:r>
            <a:endParaRPr lang="en-NZ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51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93" y="1313596"/>
            <a:ext cx="5541705" cy="439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021288"/>
            <a:ext cx="9144000" cy="708025"/>
            <a:chOff x="0" y="15311"/>
            <a:chExt cx="14400" cy="1117"/>
          </a:xfrm>
        </p:grpSpPr>
        <p:grpSp>
          <p:nvGrpSpPr>
            <p:cNvPr id="3" name="Group 111"/>
            <p:cNvGrpSpPr>
              <a:grpSpLocks/>
            </p:cNvGrpSpPr>
            <p:nvPr/>
          </p:nvGrpSpPr>
          <p:grpSpPr bwMode="auto">
            <a:xfrm>
              <a:off x="0" y="15311"/>
              <a:ext cx="14411" cy="665"/>
              <a:chOff x="0" y="0"/>
              <a:chExt cx="91234" cy="4221"/>
            </a:xfrm>
          </p:grpSpPr>
          <p:pic>
            <p:nvPicPr>
              <p:cNvPr id="29" name="Picture 11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0" name="Picture 11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1" name="Picture 11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2" name="Picture 11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3" name="Picture 11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4" name="Picture 11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5" name="Picture 11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1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6" name="Picture 11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7" name="Picture 12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028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8" name="Picture 12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156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39" name="Picture 12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285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0" name="Picture 12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413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1" name="Picture 12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542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2" name="Picture 12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6706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3" name="Picture 12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799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4" name="Picture 12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1927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5" name="Picture 12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056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6" name="Picture 12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184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7" name="Picture 13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313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8" name="Picture 13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4417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49" name="Picture 13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570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0" name="Picture 13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698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1" name="Picture 13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827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2" name="Picture 13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2955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3" name="Picture 13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084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4" name="Picture 13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21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5" name="Picture 13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3413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6" name="Picture 13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469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7" name="Picture 14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598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8" name="Picture 14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726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59" name="Picture 14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855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0" name="Picture 14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3983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1" name="Picture 14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1124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2" name="Picture 14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241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3" name="Picture 14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369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4" name="Picture 14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498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5" name="Picture 14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626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6" name="Picture 14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7550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7" name="Picture 15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48835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8" name="Picture 15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0120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69" name="Picture 15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14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0" name="Picture 15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26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1" name="Picture 15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39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2" name="Picture 15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52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3" name="Picture 15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65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4" name="Picture 15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783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5" name="Picture 15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5910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6" name="Picture 15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039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7" name="Picture 16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167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8" name="Picture 16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2961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79" name="Picture 16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4246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0" name="Picture 16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5531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1" name="Picture 16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681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2" name="Picture 16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810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3" name="Picture 16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6938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4" name="Picture 16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0672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5" name="Picture 16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1957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6" name="Picture 16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3242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7" name="Picture 17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452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8" name="Picture 17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581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89" name="Picture 17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709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0" name="Picture 173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838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1" name="Picture 174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79668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2" name="Picture 175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0953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3" name="Picture 176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2238" y="0"/>
                <a:ext cx="1286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4" name="Picture 177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352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5" name="Picture 178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480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6" name="Picture 179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609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7" name="Picture 180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737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8" name="Picture 181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8664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  <p:pic>
            <p:nvPicPr>
              <p:cNvPr id="99" name="Picture 182" descr="hdr_bg.gif"/>
              <p:cNvPicPr>
                <a:picLocks noChangeAspect="1"/>
              </p:cNvPicPr>
              <p:nvPr/>
            </p:nvPicPr>
            <p:blipFill>
              <a:blip r:embed="rId3" cstate="print">
                <a:lum bright="-10000" contrast="26000"/>
              </a:blip>
              <a:srcRect/>
              <a:stretch>
                <a:fillRect/>
              </a:stretch>
            </p:blipFill>
            <p:spPr bwMode="auto">
              <a:xfrm>
                <a:off x="89949" y="0"/>
                <a:ext cx="1285" cy="4221"/>
              </a:xfrm>
              <a:prstGeom prst="rect">
                <a:avLst/>
              </a:prstGeom>
              <a:solidFill>
                <a:srgbClr val="FFC000"/>
              </a:solidFill>
            </p:spPr>
          </p:pic>
        </p:grpSp>
        <p:pic>
          <p:nvPicPr>
            <p:cNvPr id="27" name="Picture 183" descr="hdr_logo_top.gif"/>
            <p:cNvPicPr>
              <a:picLocks noChangeAspect="1"/>
            </p:cNvPicPr>
            <p:nvPr/>
          </p:nvPicPr>
          <p:blipFill>
            <a:blip r:embed="rId4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8" y="15311"/>
              <a:ext cx="1214" cy="665"/>
            </a:xfrm>
            <a:prstGeom prst="rect">
              <a:avLst/>
            </a:prstGeom>
            <a:noFill/>
          </p:spPr>
        </p:pic>
        <p:pic>
          <p:nvPicPr>
            <p:cNvPr id="28" name="Picture 184" descr="http://www.tuiora.co.nz/images/hdr_logo_bot.gif"/>
            <p:cNvPicPr>
              <a:picLocks noChangeAspect="1" noChangeArrowheads="1"/>
            </p:cNvPicPr>
            <p:nvPr/>
          </p:nvPicPr>
          <p:blipFill>
            <a:blip r:embed="rId5" cstate="print">
              <a:lum bright="-10000" contrast="26000"/>
            </a:blip>
            <a:srcRect/>
            <a:stretch>
              <a:fillRect/>
            </a:stretch>
          </p:blipFill>
          <p:spPr bwMode="auto">
            <a:xfrm>
              <a:off x="607" y="15968"/>
              <a:ext cx="1214" cy="460"/>
            </a:xfrm>
            <a:prstGeom prst="rect">
              <a:avLst/>
            </a:prstGeom>
            <a:solidFill>
              <a:srgbClr val="FFC000"/>
            </a:solidFill>
          </p:spPr>
        </p:pic>
      </p:grpSp>
      <p:sp>
        <p:nvSpPr>
          <p:cNvPr id="6" name="Rectangle 5"/>
          <p:cNvSpPr/>
          <p:nvPr/>
        </p:nvSpPr>
        <p:spPr>
          <a:xfrm>
            <a:off x="5607252" y="5390048"/>
            <a:ext cx="2770402" cy="646331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NZ" dirty="0" smtClean="0"/>
              <a:t>Female              Male</a:t>
            </a:r>
          </a:p>
          <a:p>
            <a:r>
              <a:rPr lang="en-US" dirty="0" smtClean="0"/>
              <a:t>1660                   1549</a:t>
            </a:r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805719" y="204909"/>
            <a:ext cx="744626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800" b="1" dirty="0">
                <a:solidFill>
                  <a:srgbClr val="619080"/>
                </a:solidFill>
              </a:rPr>
              <a:t>TUI ORA FAMILY </a:t>
            </a:r>
            <a:r>
              <a:rPr lang="en-NZ" sz="2800" b="1" dirty="0" smtClean="0">
                <a:solidFill>
                  <a:srgbClr val="619080"/>
                </a:solidFill>
              </a:rPr>
              <a:t>HEALTH – POPULATION GENDER</a:t>
            </a:r>
            <a:endParaRPr lang="en-NZ" sz="2800" b="1" dirty="0">
              <a:solidFill>
                <a:srgbClr val="619080"/>
              </a:solidFill>
            </a:endParaRPr>
          </a:p>
          <a:p>
            <a:endParaRPr lang="en-NZ" dirty="0"/>
          </a:p>
        </p:txBody>
      </p:sp>
      <p:sp>
        <p:nvSpPr>
          <p:cNvPr id="13" name="TextBox 12"/>
          <p:cNvSpPr txBox="1"/>
          <p:nvPr/>
        </p:nvSpPr>
        <p:spPr>
          <a:xfrm>
            <a:off x="644443" y="1327800"/>
            <a:ext cx="154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Population 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Gender</a:t>
            </a:r>
            <a:endParaRPr lang="en-N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933" y="1313595"/>
            <a:ext cx="1996970" cy="1563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55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L Powerpoint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TOL Powerpoint Presentation Template</Template>
  <TotalTime>489</TotalTime>
  <Words>640</Words>
  <Application>Microsoft Office PowerPoint</Application>
  <PresentationFormat>On-screen Show (4:3)</PresentationFormat>
  <Paragraphs>167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TOL Powerpoint Presentation Template</vt:lpstr>
      <vt:lpstr>PowerPoint Presentation</vt:lpstr>
      <vt:lpstr>PowerPoint Presentation</vt:lpstr>
      <vt:lpstr>Geographical Area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NAVIGATOR/KAIAWHINA </vt:lpstr>
      <vt:lpstr>NAVIGATOR/KAIAWHINA </vt:lpstr>
      <vt:lpstr>WHANAU ORA PLAN</vt:lpstr>
      <vt:lpstr>WHANAU ORA PLAN</vt:lpstr>
      <vt:lpstr>WHANAU ORA PLAN</vt:lpstr>
      <vt:lpstr>WHANAU ORA PLAN</vt:lpstr>
    </vt:vector>
  </TitlesOfParts>
  <Company>Tui Ora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Rachel Leatham</dc:creator>
  <cp:lastModifiedBy>Julie ARMSTRONG</cp:lastModifiedBy>
  <cp:revision>92</cp:revision>
  <cp:lastPrinted>2014-05-29T01:31:10Z</cp:lastPrinted>
  <dcterms:created xsi:type="dcterms:W3CDTF">2012-05-14T23:56:50Z</dcterms:created>
  <dcterms:modified xsi:type="dcterms:W3CDTF">2014-05-30T00:23:06Z</dcterms:modified>
</cp:coreProperties>
</file>